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2" r:id="rId3"/>
    <p:sldId id="260" r:id="rId4"/>
    <p:sldId id="257" r:id="rId5"/>
    <p:sldId id="258" r:id="rId6"/>
    <p:sldId id="259" r:id="rId7"/>
    <p:sldId id="309" r:id="rId8"/>
    <p:sldId id="310" r:id="rId9"/>
    <p:sldId id="311" r:id="rId10"/>
    <p:sldId id="312" r:id="rId11"/>
    <p:sldId id="313" r:id="rId12"/>
    <p:sldId id="325" r:id="rId13"/>
    <p:sldId id="314" r:id="rId14"/>
    <p:sldId id="322" r:id="rId15"/>
    <p:sldId id="323" r:id="rId16"/>
    <p:sldId id="315" r:id="rId17"/>
    <p:sldId id="316" r:id="rId18"/>
    <p:sldId id="317" r:id="rId19"/>
    <p:sldId id="318" r:id="rId20"/>
    <p:sldId id="319" r:id="rId21"/>
    <p:sldId id="324" r:id="rId22"/>
    <p:sldId id="320" r:id="rId23"/>
    <p:sldId id="291" r:id="rId24"/>
    <p:sldId id="292" r:id="rId25"/>
    <p:sldId id="261" r:id="rId26"/>
    <p:sldId id="321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976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2" y="2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5D5CC-CF07-42DF-9BD8-5CE1E4E64CD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4C95C-096C-4458-9F10-8AA809019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1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91F5FE-3A2E-F642-8E13-D60E4E6A9B40}" type="slidenum">
              <a:rPr lang="en-US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318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C8B572-7DA5-724E-B5E8-C0E65AF48405}" type="slidenum">
              <a:rPr lang="en-US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1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1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476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714B3-562A-4E44-AE2D-17FABFF4665D}" type="slidenum">
              <a:rPr lang="en-US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1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623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037038-1915-8441-A65B-8E91601528F5}" type="slidenum">
              <a:rPr lang="en-US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1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118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AA14E8-07DF-994A-9955-C86DC8D47D52}" type="slidenum">
              <a:rPr lang="en-US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1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1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828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AA14E8-07DF-994A-9955-C86DC8D47D52}" type="slidenum">
              <a:rPr lang="en-US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1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1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246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ECC43F-CD36-C342-85FE-11AF6D81AD5D}" type="slidenum">
              <a:rPr lang="en-US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9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9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880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BCCB70-511A-9046-A18D-2F537F1B0A05}" type="slidenum">
              <a:rPr lang="en-US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9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04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C23C43-EF60-C94B-98FB-1D7F9AFF8EBB}" type="slidenum">
              <a:rPr lang="en-US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91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6F3497-077B-1448-9E70-A344CA7DBD9D}" type="slidenum">
              <a:rPr lang="en-US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92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FB7E9E-2133-E64E-9040-9673667C5CBF}" type="slidenum">
              <a:rPr lang="en-US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52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FB7E9E-2133-E64E-9040-9673667C5CBF}" type="slidenum">
              <a:rPr lang="en-US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50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5BEE1F-A986-4E43-BE15-420CFE872A5B}" type="slidenum">
              <a:rPr lang="en-US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899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5BEE1F-A986-4E43-BE15-420CFE872A5B}" type="slidenum">
              <a:rPr lang="en-US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59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688861-BA51-E14F-B170-9B1493A9414F}" type="slidenum">
              <a:rPr lang="en-US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11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2F52-8FD7-4C40-B862-7C2B0947A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3E129-D842-4A32-AF94-2E8E57303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578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1F7F-768B-41B5-99AD-6ED8B42B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37481-99A8-4D8F-9B8B-83E2DD3E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438CAA4F-F338-4F06-879E-A64B232C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8081" y="643836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SYCL and the SYCL logo are trademarks of the Khronos Group Inc.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DDB8F9A-C131-48F8-AE6C-E1B7311C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36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B6D742B5-01AF-4337-AB9B-8EA2279843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2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00B6-4B8F-46D9-B80E-BFB59880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D8A1C-A807-4FC2-8CC4-1CD0FE8E6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08DDD-4E12-469B-AE10-76CAD61DA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059BA-7A34-4633-BAF8-8FB88D8DE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139CB-5D21-48E2-96FD-6C911A106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9E9E8831-9DF5-4DBA-8918-865CD781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8081" y="643836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SYCL and the SYCL logo are trademarks of the Khronos Group Inc.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9B031C7-27BC-477D-B7A8-BE31636D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36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B6D742B5-01AF-4337-AB9B-8EA2279843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4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9417-D30A-44F0-A90C-920AA0B1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7D433F57-6BB2-431D-A5D1-D96AF760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8081" y="643836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SYCL and the SYCL logo are trademarks of the Khronos Group Inc.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4B61E31-BBDD-46C8-ACA4-B0CEBA1F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36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B6D742B5-01AF-4337-AB9B-8EA2279843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1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456F474A-6131-43F9-85B5-A0BFA73D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8081" y="643836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SYCL and the SYCL logo are trademarks of the Khronos Group Inc.</a:t>
            </a:r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A4DCAC-E9DF-432A-B58A-6B68B33B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36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B6D742B5-01AF-4337-AB9B-8EA2279843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3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F6FF235-2DE0-4026-806B-22485540931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6" y="148718"/>
            <a:ext cx="2740192" cy="378904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B3B38A54-2970-4551-A95D-C8707CE071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68" y="175008"/>
            <a:ext cx="1615026" cy="70522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A8415-51B3-463C-8F92-D4C85537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BBD2-3998-4640-A82B-A9C88B977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74CD2-B329-4E21-8BFC-77D7D5FEDC10}"/>
              </a:ext>
            </a:extLst>
          </p:cNvPr>
          <p:cNvSpPr txBox="1"/>
          <p:nvPr userDrawn="1"/>
        </p:nvSpPr>
        <p:spPr>
          <a:xfrm>
            <a:off x="0" y="654117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CC BY-SA 4.0 licensed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0447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174EF-A195-477B-B222-127C7495D4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Think Parallel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C246B-87BB-42A2-98AF-11B9DB926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Fundamentals of Parallel Programming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CAB3C-2909-41B8-8ACB-CB573BA4594F}"/>
              </a:ext>
            </a:extLst>
          </p:cNvPr>
          <p:cNvSpPr txBox="1"/>
          <p:nvPr/>
        </p:nvSpPr>
        <p:spPr>
          <a:xfrm>
            <a:off x="5105137" y="5808882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James Reinders (Intel)</a:t>
            </a:r>
          </a:p>
        </p:txBody>
      </p:sp>
    </p:spTree>
    <p:extLst>
      <p:ext uri="{BB962C8B-B14F-4D97-AF65-F5344CB8AC3E}">
        <p14:creationId xmlns:p14="http://schemas.microsoft.com/office/powerpoint/2010/main" val="247524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3" descr="Slide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46"/>
          <a:stretch>
            <a:fillRect/>
          </a:stretch>
        </p:blipFill>
        <p:spPr bwMode="auto">
          <a:xfrm>
            <a:off x="2117" y="215900"/>
            <a:ext cx="12189883" cy="590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68549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 descr="Slide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1" y="280989"/>
            <a:ext cx="11116733" cy="625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358883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 descr="Slide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1" y="280989"/>
            <a:ext cx="11116733" cy="625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D97BE-97A3-4006-ADDF-8BDC61714702}"/>
              </a:ext>
            </a:extLst>
          </p:cNvPr>
          <p:cNvSpPr txBox="1"/>
          <p:nvPr/>
        </p:nvSpPr>
        <p:spPr>
          <a:xfrm>
            <a:off x="8666480" y="4500880"/>
            <a:ext cx="336296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That’s all?   </a:t>
            </a:r>
            <a:br>
              <a:rPr lang="en-US" sz="3200" b="1" dirty="0"/>
            </a:br>
            <a:r>
              <a:rPr lang="en-US" sz="3200" b="1" dirty="0"/>
              <a:t>A reduction of only 40% percent in time???</a:t>
            </a:r>
          </a:p>
        </p:txBody>
      </p:sp>
    </p:spTree>
    <p:extLst>
      <p:ext uri="{BB962C8B-B14F-4D97-AF65-F5344CB8AC3E}">
        <p14:creationId xmlns:p14="http://schemas.microsoft.com/office/powerpoint/2010/main" val="276330770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Amdahl</a:t>
            </a:r>
            <a:r>
              <a:rPr lang="ja-JP" altLang="en-US" dirty="0">
                <a:latin typeface="Arial"/>
                <a:cs typeface="+mj-cs"/>
              </a:rPr>
              <a:t>’</a:t>
            </a:r>
            <a:r>
              <a:rPr lang="en-US" dirty="0">
                <a:cs typeface="+mj-cs"/>
              </a:rPr>
              <a:t>s law</a:t>
            </a:r>
          </a:p>
        </p:txBody>
      </p:sp>
      <p:sp>
        <p:nvSpPr>
          <p:cNvPr id="100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ja-JP" altLang="en-US" sz="3733" dirty="0">
                <a:latin typeface="Arial"/>
                <a:cs typeface="+mn-cs"/>
              </a:rPr>
              <a:t>“</a:t>
            </a:r>
            <a:r>
              <a:rPr lang="en-US" sz="3733" dirty="0">
                <a:cs typeface="+mn-cs"/>
              </a:rPr>
              <a:t>…the effort expended on achieving high parallel processing rates is wasted unless it is accompanied by achievements in sequential processing rates of very nearly the same magnitude.</a:t>
            </a:r>
            <a:r>
              <a:rPr lang="ja-JP" altLang="en-US" sz="3733" dirty="0">
                <a:latin typeface="Arial"/>
                <a:cs typeface="+mn-cs"/>
              </a:rPr>
              <a:t>”</a:t>
            </a:r>
            <a:endParaRPr lang="en-US" sz="3733" dirty="0">
              <a:cs typeface="+mn-cs"/>
            </a:endParaRPr>
          </a:p>
          <a:p>
            <a:pPr marL="0" indent="0" algn="r" eaLnBrk="1" hangingPunct="1">
              <a:buNone/>
              <a:defRPr/>
            </a:pPr>
            <a:r>
              <a:rPr lang="en-US" dirty="0">
                <a:cs typeface="+mn-cs"/>
              </a:rPr>
              <a:t>– Amdahl, 1967</a:t>
            </a:r>
          </a:p>
        </p:txBody>
      </p:sp>
    </p:spTree>
    <p:extLst>
      <p:ext uri="{BB962C8B-B14F-4D97-AF65-F5344CB8AC3E}">
        <p14:creationId xmlns:p14="http://schemas.microsoft.com/office/powerpoint/2010/main" val="37749982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 descr="1024 chicke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355" y="2193269"/>
            <a:ext cx="3642372" cy="3277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816" y="635849"/>
            <a:ext cx="5902385" cy="3395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3733" dirty="0">
                <a:solidFill>
                  <a:srgbClr val="004280"/>
                </a:solidFill>
                <a:cs typeface="Neo Sans Intel"/>
              </a:rPr>
              <a:t>If you were plowing a field,</a:t>
            </a:r>
          </a:p>
          <a:p>
            <a:pPr defTabSz="609585"/>
            <a:r>
              <a:rPr lang="en-US" sz="3733" dirty="0">
                <a:solidFill>
                  <a:srgbClr val="004280"/>
                </a:solidFill>
                <a:cs typeface="Neo Sans Intel"/>
              </a:rPr>
              <a:t>which would you rather use…</a:t>
            </a:r>
          </a:p>
          <a:p>
            <a:pPr defTabSz="609585"/>
            <a:r>
              <a:rPr lang="en-US" sz="3733" dirty="0">
                <a:solidFill>
                  <a:srgbClr val="004280"/>
                </a:solidFill>
                <a:cs typeface="Neo Sans Intel"/>
              </a:rPr>
              <a:t>two strong oxen, or</a:t>
            </a:r>
          </a:p>
          <a:p>
            <a:pPr defTabSz="609585"/>
            <a:r>
              <a:rPr lang="en-US" sz="3733" dirty="0">
                <a:solidFill>
                  <a:srgbClr val="004280"/>
                </a:solidFill>
                <a:cs typeface="Neo Sans Intel"/>
              </a:rPr>
              <a:t>1024 chickens?</a:t>
            </a:r>
          </a:p>
          <a:p>
            <a:pPr defTabSz="609585"/>
            <a:endParaRPr lang="en-US" sz="3733" dirty="0">
              <a:solidFill>
                <a:srgbClr val="004280"/>
              </a:solidFill>
              <a:cs typeface="Neo Sans Intel"/>
            </a:endParaRPr>
          </a:p>
          <a:p>
            <a:pPr defTabSz="609585"/>
            <a:r>
              <a:rPr lang="en-US" sz="2000" dirty="0">
                <a:solidFill>
                  <a:srgbClr val="004280"/>
                </a:solidFill>
                <a:cs typeface="Neo Sans Intel"/>
              </a:rPr>
              <a:t>- Seymour Cray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07" y="2716390"/>
            <a:ext cx="3100191" cy="2668101"/>
          </a:xfrm>
          <a:prstGeom prst="rect">
            <a:avLst/>
          </a:prstGeom>
        </p:spPr>
      </p:pic>
      <p:grpSp>
        <p:nvGrpSpPr>
          <p:cNvPr id="183" name="Group 182"/>
          <p:cNvGrpSpPr/>
          <p:nvPr/>
        </p:nvGrpSpPr>
        <p:grpSpPr>
          <a:xfrm>
            <a:off x="9237080" y="2951240"/>
            <a:ext cx="2954921" cy="2166657"/>
            <a:chOff x="7169716" y="1572381"/>
            <a:chExt cx="2216191" cy="1624993"/>
          </a:xfrm>
        </p:grpSpPr>
        <p:sp>
          <p:nvSpPr>
            <p:cNvPr id="179" name="Oval 178"/>
            <p:cNvSpPr/>
            <p:nvPr/>
          </p:nvSpPr>
          <p:spPr>
            <a:xfrm>
              <a:off x="7341808" y="1572381"/>
              <a:ext cx="1052286" cy="10522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17619" y="1698538"/>
              <a:ext cx="1028095" cy="872542"/>
            </a:xfrm>
            <a:prstGeom prst="rect">
              <a:avLst/>
            </a:prstGeom>
          </p:spPr>
        </p:pic>
        <p:pic>
          <p:nvPicPr>
            <p:cNvPr id="178" name="Picture 177" descr="Magnifying-Glass-high-res-psd53394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39549">
              <a:off x="7169716" y="1790093"/>
              <a:ext cx="2216191" cy="140728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038393-5B6A-4683-A98D-C4E4E7A23E57}"/>
              </a:ext>
            </a:extLst>
          </p:cNvPr>
          <p:cNvSpPr txBox="1"/>
          <p:nvPr/>
        </p:nvSpPr>
        <p:spPr>
          <a:xfrm>
            <a:off x="707" y="4440026"/>
            <a:ext cx="456468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Seymour had Amdahl’s Law on his mind.</a:t>
            </a:r>
            <a:br>
              <a:rPr lang="en-US" sz="3200" b="1" dirty="0"/>
            </a:br>
            <a:r>
              <a:rPr lang="en-US" sz="3200" b="1" dirty="0"/>
              <a:t>Too much?</a:t>
            </a:r>
          </a:p>
          <a:p>
            <a:pPr algn="ctr"/>
            <a:r>
              <a:rPr lang="en-US" sz="3200" b="1" dirty="0"/>
              <a:t>We’ll come back to that.</a:t>
            </a:r>
          </a:p>
        </p:txBody>
      </p:sp>
    </p:spTree>
    <p:extLst>
      <p:ext uri="{BB962C8B-B14F-4D97-AF65-F5344CB8AC3E}">
        <p14:creationId xmlns:p14="http://schemas.microsoft.com/office/powerpoint/2010/main" val="89410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Amdahl</a:t>
            </a:r>
            <a:r>
              <a:rPr lang="ja-JP" altLang="en-US" dirty="0">
                <a:latin typeface="Arial"/>
                <a:cs typeface="+mj-cs"/>
              </a:rPr>
              <a:t>’</a:t>
            </a:r>
            <a:r>
              <a:rPr lang="en-US" dirty="0">
                <a:cs typeface="+mj-cs"/>
              </a:rPr>
              <a:t>s law</a:t>
            </a:r>
          </a:p>
        </p:txBody>
      </p:sp>
      <p:sp>
        <p:nvSpPr>
          <p:cNvPr id="100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ja-JP" altLang="en-US" sz="3733" dirty="0">
                <a:latin typeface="Arial"/>
                <a:cs typeface="+mn-cs"/>
              </a:rPr>
              <a:t>“</a:t>
            </a:r>
            <a:r>
              <a:rPr lang="en-US" sz="3733" dirty="0">
                <a:cs typeface="+mn-cs"/>
              </a:rPr>
              <a:t>…the effort expended on achieving high parallel processing rates is wasted unless it is accompanied by achievements in sequential processing rates of very nearly the same magnitude.</a:t>
            </a:r>
            <a:r>
              <a:rPr lang="ja-JP" altLang="en-US" sz="3733" dirty="0">
                <a:latin typeface="Arial"/>
                <a:cs typeface="+mn-cs"/>
              </a:rPr>
              <a:t>”</a:t>
            </a:r>
            <a:endParaRPr lang="en-US" sz="3733" dirty="0">
              <a:cs typeface="+mn-cs"/>
            </a:endParaRPr>
          </a:p>
          <a:p>
            <a:pPr marL="0" indent="0" algn="r" eaLnBrk="1" hangingPunct="1">
              <a:buNone/>
              <a:defRPr/>
            </a:pPr>
            <a:r>
              <a:rPr lang="en-US" dirty="0">
                <a:cs typeface="+mn-cs"/>
              </a:rPr>
              <a:t>– Amdahl, 1967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4B180-D4A2-4CE3-BDF4-D0BD94E02EFE}"/>
              </a:ext>
            </a:extLst>
          </p:cNvPr>
          <p:cNvSpPr txBox="1"/>
          <p:nvPr/>
        </p:nvSpPr>
        <p:spPr>
          <a:xfrm>
            <a:off x="706" y="4440026"/>
            <a:ext cx="6328973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Amdahl was not wrong,</a:t>
            </a:r>
            <a:br>
              <a:rPr lang="en-US" sz="3200" b="1" dirty="0"/>
            </a:br>
            <a:r>
              <a:rPr lang="en-US" sz="3200" b="1" dirty="0"/>
              <a:t>but his law cast enormous doubt</a:t>
            </a:r>
            <a:br>
              <a:rPr lang="en-US" sz="3200" b="1" dirty="0"/>
            </a:br>
            <a:r>
              <a:rPr lang="en-US" sz="3200" b="1" dirty="0"/>
              <a:t>on any hope for parallel computing.</a:t>
            </a:r>
          </a:p>
        </p:txBody>
      </p:sp>
    </p:spTree>
    <p:extLst>
      <p:ext uri="{BB962C8B-B14F-4D97-AF65-F5344CB8AC3E}">
        <p14:creationId xmlns:p14="http://schemas.microsoft.com/office/powerpoint/2010/main" val="412428911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Rethinking Amdahl</a:t>
            </a:r>
            <a:r>
              <a:rPr lang="ja-JP" altLang="en-US" dirty="0">
                <a:latin typeface="Arial"/>
                <a:cs typeface="+mj-cs"/>
              </a:rPr>
              <a:t>’</a:t>
            </a:r>
            <a:r>
              <a:rPr lang="en-US" dirty="0">
                <a:cs typeface="+mj-cs"/>
              </a:rPr>
              <a:t>s law</a:t>
            </a:r>
          </a:p>
        </p:txBody>
      </p:sp>
      <p:sp>
        <p:nvSpPr>
          <p:cNvPr id="100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ja-JP" altLang="en-US" sz="3733" dirty="0">
                <a:latin typeface="Arial"/>
                <a:cs typeface="+mn-cs"/>
              </a:rPr>
              <a:t>“</a:t>
            </a:r>
            <a:r>
              <a:rPr lang="en-US" sz="3733" dirty="0">
                <a:cs typeface="+mn-cs"/>
              </a:rPr>
              <a:t>…speedup should be measured by scaling the problem to the number of processors, not by fixing the problem size.</a:t>
            </a:r>
            <a:r>
              <a:rPr lang="ja-JP" altLang="en-US" sz="3733" dirty="0">
                <a:latin typeface="Arial"/>
                <a:cs typeface="+mn-cs"/>
              </a:rPr>
              <a:t>”</a:t>
            </a:r>
            <a:endParaRPr lang="en-US" sz="3733" dirty="0">
              <a:cs typeface="+mn-cs"/>
            </a:endParaRPr>
          </a:p>
          <a:p>
            <a:pPr marL="0" indent="0" algn="r" eaLnBrk="1" hangingPunct="1">
              <a:buNone/>
              <a:defRPr/>
            </a:pPr>
            <a:r>
              <a:rPr lang="en-US" dirty="0">
                <a:cs typeface="+mn-cs"/>
              </a:rPr>
              <a:t>– Gustafson, 1988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2F8EE-402E-4CA6-BBFF-FC6337040B3E}"/>
              </a:ext>
            </a:extLst>
          </p:cNvPr>
          <p:cNvSpPr txBox="1"/>
          <p:nvPr/>
        </p:nvSpPr>
        <p:spPr>
          <a:xfrm>
            <a:off x="706" y="4440026"/>
            <a:ext cx="6328973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Undaunted, parallel computing enthusiasts continued – and John Gustafson offered an explanation why we might not be crazy.</a:t>
            </a:r>
          </a:p>
        </p:txBody>
      </p:sp>
    </p:spTree>
    <p:extLst>
      <p:ext uri="{BB962C8B-B14F-4D97-AF65-F5344CB8AC3E}">
        <p14:creationId xmlns:p14="http://schemas.microsoft.com/office/powerpoint/2010/main" val="575542599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 descr="Slide1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177" y="471488"/>
            <a:ext cx="10612967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308951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 descr="Slide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561" y="541339"/>
            <a:ext cx="10612967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25400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Slide1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394" y="446088"/>
            <a:ext cx="10612967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7959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80671B-3BEE-40F7-8C94-4B465D46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Parallel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49E659-22E9-44A0-A9BD-963B8615F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motivated!</a:t>
            </a:r>
          </a:p>
          <a:p>
            <a:r>
              <a:rPr lang="en-US" dirty="0"/>
              <a:t>Concurrency vs. Parallelism</a:t>
            </a:r>
          </a:p>
          <a:p>
            <a:r>
              <a:rPr lang="en-US" dirty="0"/>
              <a:t>Our programming job: provide maximal </a:t>
            </a:r>
            <a:r>
              <a:rPr lang="en-US" i="1" dirty="0"/>
              <a:t>opportunity </a:t>
            </a:r>
            <a:r>
              <a:rPr lang="en-US" dirty="0"/>
              <a:t>for parallelism</a:t>
            </a:r>
          </a:p>
          <a:p>
            <a:pPr lvl="1"/>
            <a:r>
              <a:rPr lang="en-US" dirty="0"/>
              <a:t>Opportunity is different than required</a:t>
            </a:r>
          </a:p>
          <a:p>
            <a:r>
              <a:rPr lang="en-US" dirty="0"/>
              <a:t>Parallelism is where the data is</a:t>
            </a:r>
          </a:p>
          <a:p>
            <a:pPr lvl="1"/>
            <a:r>
              <a:rPr lang="en-US" dirty="0"/>
              <a:t>Amdahl’s Law creates unnecessary pessimism</a:t>
            </a:r>
          </a:p>
          <a:p>
            <a:pPr lvl="1"/>
            <a:r>
              <a:rPr lang="en-US" dirty="0"/>
              <a:t>Gustafson encouraged use to rethink Amdahl’s Law</a:t>
            </a:r>
          </a:p>
          <a:p>
            <a:r>
              <a:rPr lang="en-US" dirty="0"/>
              <a:t>Scaling is important</a:t>
            </a:r>
          </a:p>
          <a:p>
            <a:pPr lvl="1"/>
            <a:r>
              <a:rPr lang="en-US" dirty="0"/>
              <a:t>Optimal scalar is often different than ‘optimal ready to scale’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22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 descr="Slide2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561" y="304800"/>
            <a:ext cx="10612967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653661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 descr="Slide2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561" y="304800"/>
            <a:ext cx="10612967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69A098-E236-4899-B5A6-571E882B50BD}"/>
              </a:ext>
            </a:extLst>
          </p:cNvPr>
          <p:cNvSpPr txBox="1"/>
          <p:nvPr/>
        </p:nvSpPr>
        <p:spPr>
          <a:xfrm>
            <a:off x="8666480" y="4500880"/>
            <a:ext cx="3362960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If we scale with data, and we can process data in parallel, we have what we need to scale overall.</a:t>
            </a:r>
          </a:p>
        </p:txBody>
      </p:sp>
    </p:spTree>
    <p:extLst>
      <p:ext uri="{BB962C8B-B14F-4D97-AF65-F5344CB8AC3E}">
        <p14:creationId xmlns:p14="http://schemas.microsoft.com/office/powerpoint/2010/main" val="399175150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cs typeface="+mj-cs"/>
              </a:rPr>
              <a:t>How much parallelism is there?</a:t>
            </a:r>
          </a:p>
        </p:txBody>
      </p:sp>
      <p:sp>
        <p:nvSpPr>
          <p:cNvPr id="99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3733" dirty="0">
                <a:solidFill>
                  <a:schemeClr val="accent1"/>
                </a:solidFill>
                <a:cs typeface="+mn-cs"/>
              </a:rPr>
              <a:t>Amdahl</a:t>
            </a:r>
            <a:r>
              <a:rPr lang="ja-JP" altLang="en-US" sz="3733" dirty="0">
                <a:solidFill>
                  <a:schemeClr val="accent1"/>
                </a:solidFill>
                <a:latin typeface="Arial"/>
                <a:cs typeface="+mn-cs"/>
              </a:rPr>
              <a:t>’</a:t>
            </a:r>
            <a:r>
              <a:rPr lang="en-US" sz="3733" dirty="0">
                <a:solidFill>
                  <a:schemeClr val="accent1"/>
                </a:solidFill>
                <a:cs typeface="+mn-cs"/>
              </a:rPr>
              <a:t>s Law</a:t>
            </a:r>
          </a:p>
          <a:p>
            <a:pPr>
              <a:defRPr/>
            </a:pPr>
            <a:r>
              <a:rPr lang="en-US" sz="3733" dirty="0">
                <a:solidFill>
                  <a:schemeClr val="accent1"/>
                </a:solidFill>
                <a:cs typeface="+mn-cs"/>
              </a:rPr>
              <a:t>Gustafson</a:t>
            </a:r>
            <a:r>
              <a:rPr lang="ja-JP" altLang="en-US" sz="3733" dirty="0">
                <a:solidFill>
                  <a:schemeClr val="accent1"/>
                </a:solidFill>
                <a:latin typeface="Arial"/>
                <a:cs typeface="+mn-cs"/>
              </a:rPr>
              <a:t>’</a:t>
            </a:r>
            <a:r>
              <a:rPr lang="en-US" sz="3733" dirty="0">
                <a:solidFill>
                  <a:schemeClr val="accent1"/>
                </a:solidFill>
                <a:cs typeface="+mn-cs"/>
              </a:rPr>
              <a:t>s observations on Amdahl</a:t>
            </a:r>
            <a:r>
              <a:rPr lang="ja-JP" altLang="en-US" sz="3733" dirty="0">
                <a:solidFill>
                  <a:schemeClr val="accent1"/>
                </a:solidFill>
                <a:latin typeface="Arial"/>
                <a:cs typeface="+mn-cs"/>
              </a:rPr>
              <a:t>’</a:t>
            </a:r>
            <a:r>
              <a:rPr lang="en-US" sz="3733" dirty="0">
                <a:solidFill>
                  <a:schemeClr val="accent1"/>
                </a:solidFill>
                <a:cs typeface="+mn-cs"/>
              </a:rPr>
              <a:t>s Law</a:t>
            </a:r>
          </a:p>
          <a:p>
            <a:pPr marL="0" indent="0" eaLnBrk="1" hangingPunct="1">
              <a:buNone/>
              <a:defRPr/>
            </a:pPr>
            <a:endParaRPr lang="en-US" sz="3733" dirty="0">
              <a:solidFill>
                <a:schemeClr val="accent1"/>
              </a:solidFill>
              <a:cs typeface="+mn-cs"/>
            </a:endParaRPr>
          </a:p>
          <a:p>
            <a:pPr marL="0" indent="0" eaLnBrk="1" hangingPunct="1">
              <a:buNone/>
              <a:defRPr/>
            </a:pPr>
            <a:endParaRPr lang="en-US" sz="3733" dirty="0"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sz="3733" dirty="0">
                <a:cs typeface="+mn-cs"/>
              </a:rPr>
              <a:t>Plenty –</a:t>
            </a:r>
          </a:p>
          <a:p>
            <a:pPr marL="0" indent="0" eaLnBrk="1" hangingPunct="1">
              <a:buNone/>
              <a:defRPr/>
            </a:pPr>
            <a:r>
              <a:rPr lang="en-US" sz="3733" dirty="0">
                <a:cs typeface="+mn-cs"/>
              </a:rPr>
              <a:t>but the workloads need to continue to grow !</a:t>
            </a:r>
          </a:p>
        </p:txBody>
      </p:sp>
      <p:pic>
        <p:nvPicPr>
          <p:cNvPr id="996356" name="Picture 4" descr="MCj04325860000[1]"/>
          <p:cNvPicPr>
            <a:picLocks noChangeAspect="1" noChangeArrowheads="1"/>
          </p:cNvPicPr>
          <p:nvPr/>
        </p:nvPicPr>
        <p:blipFill>
          <a:blip r:embed="rId3">
            <a:lum bright="48000" contrast="-30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3130552"/>
            <a:ext cx="1657351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232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96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96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635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4798523" y="6135742"/>
            <a:ext cx="701076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1333" dirty="0">
                <a:solidFill>
                  <a:srgbClr val="004280"/>
                </a:solidFill>
                <a:cs typeface="Neo Sans Intel"/>
              </a:rPr>
              <a:t>Diagrams for discussion purposes only, not a precise representation of any product of any company.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1149622" y="1931364"/>
            <a:ext cx="4265084" cy="2211917"/>
            <a:chOff x="301625" y="1349375"/>
            <a:chExt cx="3198813" cy="1658938"/>
          </a:xfrm>
        </p:grpSpPr>
        <p:grpSp>
          <p:nvGrpSpPr>
            <p:cNvPr id="123" name="Group 122"/>
            <p:cNvGrpSpPr/>
            <p:nvPr/>
          </p:nvGrpSpPr>
          <p:grpSpPr>
            <a:xfrm>
              <a:off x="436562" y="1504950"/>
              <a:ext cx="2917824" cy="1374769"/>
              <a:chOff x="587375" y="1504950"/>
              <a:chExt cx="2917824" cy="1374769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587375" y="1504950"/>
                <a:ext cx="658812" cy="6429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340379" y="1504950"/>
                <a:ext cx="658812" cy="6429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093383" y="1504950"/>
                <a:ext cx="658812" cy="6429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846387" y="1504950"/>
                <a:ext cx="658812" cy="6429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587375" y="2236781"/>
                <a:ext cx="658812" cy="6429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340379" y="2236781"/>
                <a:ext cx="658812" cy="6429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093383" y="2236781"/>
                <a:ext cx="658812" cy="6429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846387" y="2236781"/>
                <a:ext cx="658812" cy="6429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4" name="Rectangle 123"/>
            <p:cNvSpPr/>
            <p:nvPr/>
          </p:nvSpPr>
          <p:spPr>
            <a:xfrm>
              <a:off x="301625" y="1349375"/>
              <a:ext cx="3198813" cy="1658938"/>
            </a:xfrm>
            <a:prstGeom prst="rect">
              <a:avLst/>
            </a:prstGeom>
            <a:noFill/>
            <a:ln w="76200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2764516" y="4470863"/>
            <a:ext cx="8880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400" dirty="0">
                <a:solidFill>
                  <a:srgbClr val="004280"/>
                </a:solidFill>
                <a:cs typeface="Neo Sans Intel"/>
              </a:rPr>
              <a:t>A few powerful		vs.		Many </a:t>
            </a:r>
            <a:r>
              <a:rPr lang="en-US" sz="2400" i="1" dirty="0">
                <a:solidFill>
                  <a:srgbClr val="008000"/>
                </a:solidFill>
                <a:cs typeface="Neo Sans Intel"/>
              </a:rPr>
              <a:t>much</a:t>
            </a:r>
            <a:r>
              <a:rPr lang="en-US" sz="2400" dirty="0">
                <a:solidFill>
                  <a:srgbClr val="008000"/>
                </a:solidFill>
                <a:cs typeface="Neo Sans Intel"/>
              </a:rPr>
              <a:t> </a:t>
            </a:r>
            <a:r>
              <a:rPr lang="en-US" sz="2400" dirty="0">
                <a:solidFill>
                  <a:srgbClr val="004280"/>
                </a:solidFill>
                <a:cs typeface="Neo Sans Intel"/>
              </a:rPr>
              <a:t>less powerful </a:t>
            </a:r>
            <a:r>
              <a:rPr lang="en-US" sz="2400" i="1" dirty="0">
                <a:solidFill>
                  <a:srgbClr val="008000"/>
                </a:solidFill>
                <a:cs typeface="Neo Sans Intel"/>
              </a:rPr>
              <a:t>and 									very restrictive</a:t>
            </a:r>
            <a:r>
              <a:rPr lang="en-US" sz="2400" dirty="0">
                <a:solidFill>
                  <a:srgbClr val="004280"/>
                </a:solidFill>
                <a:cs typeface="Neo Sans Intel"/>
              </a:rPr>
              <a:t>.</a:t>
            </a:r>
          </a:p>
        </p:txBody>
      </p:sp>
      <p:sp>
        <p:nvSpPr>
          <p:cNvPr id="6178" name="Rectangle 6177"/>
          <p:cNvSpPr/>
          <p:nvPr/>
        </p:nvSpPr>
        <p:spPr>
          <a:xfrm>
            <a:off x="6834827" y="1933480"/>
            <a:ext cx="4265084" cy="2211917"/>
          </a:xfrm>
          <a:prstGeom prst="rect">
            <a:avLst/>
          </a:prstGeom>
          <a:noFill/>
          <a:ln w="7620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95" y="1981747"/>
            <a:ext cx="4209771" cy="21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2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 descr="1024 chicke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355" y="2193269"/>
            <a:ext cx="3642372" cy="3277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816" y="635849"/>
            <a:ext cx="5902385" cy="3395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3733" dirty="0">
                <a:solidFill>
                  <a:srgbClr val="004280"/>
                </a:solidFill>
                <a:cs typeface="Neo Sans Intel"/>
              </a:rPr>
              <a:t>If you were plowing a field,</a:t>
            </a:r>
          </a:p>
          <a:p>
            <a:pPr defTabSz="609585"/>
            <a:r>
              <a:rPr lang="en-US" sz="3733" dirty="0">
                <a:solidFill>
                  <a:srgbClr val="004280"/>
                </a:solidFill>
                <a:cs typeface="Neo Sans Intel"/>
              </a:rPr>
              <a:t>which would you rather use…</a:t>
            </a:r>
          </a:p>
          <a:p>
            <a:pPr defTabSz="609585"/>
            <a:r>
              <a:rPr lang="en-US" sz="3733" dirty="0">
                <a:solidFill>
                  <a:srgbClr val="004280"/>
                </a:solidFill>
                <a:cs typeface="Neo Sans Intel"/>
              </a:rPr>
              <a:t>two strong oxen, or</a:t>
            </a:r>
          </a:p>
          <a:p>
            <a:pPr defTabSz="609585"/>
            <a:r>
              <a:rPr lang="en-US" sz="3733" dirty="0">
                <a:solidFill>
                  <a:srgbClr val="004280"/>
                </a:solidFill>
                <a:cs typeface="Neo Sans Intel"/>
              </a:rPr>
              <a:t>1024 chickens?</a:t>
            </a:r>
          </a:p>
          <a:p>
            <a:pPr defTabSz="609585"/>
            <a:endParaRPr lang="en-US" sz="3733" dirty="0">
              <a:solidFill>
                <a:srgbClr val="004280"/>
              </a:solidFill>
              <a:cs typeface="Neo Sans Intel"/>
            </a:endParaRPr>
          </a:p>
          <a:p>
            <a:pPr defTabSz="609585"/>
            <a:r>
              <a:rPr lang="en-US" sz="2000" dirty="0">
                <a:solidFill>
                  <a:srgbClr val="004280"/>
                </a:solidFill>
                <a:cs typeface="Neo Sans Intel"/>
              </a:rPr>
              <a:t>- Seymour Cray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07" y="2716390"/>
            <a:ext cx="3100191" cy="2668101"/>
          </a:xfrm>
          <a:prstGeom prst="rect">
            <a:avLst/>
          </a:prstGeom>
        </p:spPr>
      </p:pic>
      <p:grpSp>
        <p:nvGrpSpPr>
          <p:cNvPr id="183" name="Group 182"/>
          <p:cNvGrpSpPr/>
          <p:nvPr/>
        </p:nvGrpSpPr>
        <p:grpSpPr>
          <a:xfrm>
            <a:off x="9237080" y="2951240"/>
            <a:ext cx="2954921" cy="2166657"/>
            <a:chOff x="7169716" y="1572381"/>
            <a:chExt cx="2216191" cy="1624993"/>
          </a:xfrm>
        </p:grpSpPr>
        <p:sp>
          <p:nvSpPr>
            <p:cNvPr id="179" name="Oval 178"/>
            <p:cNvSpPr/>
            <p:nvPr/>
          </p:nvSpPr>
          <p:spPr>
            <a:xfrm>
              <a:off x="7341808" y="1572381"/>
              <a:ext cx="1052286" cy="10522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17619" y="1698538"/>
              <a:ext cx="1028095" cy="872542"/>
            </a:xfrm>
            <a:prstGeom prst="rect">
              <a:avLst/>
            </a:prstGeom>
          </p:spPr>
        </p:pic>
        <p:pic>
          <p:nvPicPr>
            <p:cNvPr id="178" name="Picture 177" descr="Magnifying-Glass-high-res-psd53394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39549">
              <a:off x="7169716" y="1790093"/>
              <a:ext cx="2216191" cy="1407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8869-E323-484D-B4C3-814CE505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 key:</a:t>
            </a:r>
            <a:br>
              <a:rPr lang="en-US" dirty="0"/>
            </a:br>
            <a:r>
              <a:rPr lang="en-US" dirty="0"/>
              <a:t>Lots of little computes can win the race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5E668-7A49-4F15-AA0E-6EA843BD5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509352"/>
            <a:ext cx="7708900" cy="51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93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 descr="1024 chicke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355" y="2193269"/>
            <a:ext cx="3642372" cy="3277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816" y="635849"/>
            <a:ext cx="5902385" cy="3395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3733" dirty="0">
                <a:solidFill>
                  <a:schemeClr val="accent1">
                    <a:lumMod val="60000"/>
                    <a:lumOff val="40000"/>
                  </a:schemeClr>
                </a:solidFill>
                <a:cs typeface="Neo Sans Intel"/>
              </a:rPr>
              <a:t>If you were plowing a field,</a:t>
            </a:r>
          </a:p>
          <a:p>
            <a:pPr defTabSz="609585"/>
            <a:r>
              <a:rPr lang="en-US" sz="3733" dirty="0">
                <a:solidFill>
                  <a:schemeClr val="accent1">
                    <a:lumMod val="60000"/>
                    <a:lumOff val="40000"/>
                  </a:schemeClr>
                </a:solidFill>
                <a:cs typeface="Neo Sans Intel"/>
              </a:rPr>
              <a:t>which would you rather use…</a:t>
            </a:r>
          </a:p>
          <a:p>
            <a:pPr defTabSz="609585"/>
            <a:r>
              <a:rPr lang="en-US" sz="3733" dirty="0">
                <a:solidFill>
                  <a:schemeClr val="accent1">
                    <a:lumMod val="60000"/>
                    <a:lumOff val="40000"/>
                  </a:schemeClr>
                </a:solidFill>
                <a:cs typeface="Neo Sans Intel"/>
              </a:rPr>
              <a:t>two strong oxen, or</a:t>
            </a:r>
          </a:p>
          <a:p>
            <a:pPr defTabSz="609585"/>
            <a:r>
              <a:rPr lang="en-US" sz="3733" dirty="0">
                <a:solidFill>
                  <a:schemeClr val="accent1">
                    <a:lumMod val="60000"/>
                    <a:lumOff val="40000"/>
                  </a:schemeClr>
                </a:solidFill>
                <a:cs typeface="Neo Sans Intel"/>
              </a:rPr>
              <a:t>1024 chickens?</a:t>
            </a:r>
          </a:p>
          <a:p>
            <a:pPr defTabSz="609585"/>
            <a:endParaRPr lang="en-US" sz="3733" dirty="0">
              <a:solidFill>
                <a:schemeClr val="accent1">
                  <a:lumMod val="60000"/>
                  <a:lumOff val="40000"/>
                </a:schemeClr>
              </a:solidFill>
              <a:cs typeface="Neo Sans Intel"/>
            </a:endParaRPr>
          </a:p>
          <a:p>
            <a:pPr defTabSz="609585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Neo Sans Intel"/>
              </a:rPr>
              <a:t>- Seymour Cray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07" y="2716390"/>
            <a:ext cx="3100191" cy="2668101"/>
          </a:xfrm>
          <a:prstGeom prst="rect">
            <a:avLst/>
          </a:prstGeom>
        </p:spPr>
      </p:pic>
      <p:grpSp>
        <p:nvGrpSpPr>
          <p:cNvPr id="183" name="Group 182"/>
          <p:cNvGrpSpPr/>
          <p:nvPr/>
        </p:nvGrpSpPr>
        <p:grpSpPr>
          <a:xfrm>
            <a:off x="9237080" y="2951240"/>
            <a:ext cx="2954921" cy="2166657"/>
            <a:chOff x="7169716" y="1572381"/>
            <a:chExt cx="2216191" cy="1624993"/>
          </a:xfrm>
        </p:grpSpPr>
        <p:sp>
          <p:nvSpPr>
            <p:cNvPr id="179" name="Oval 178"/>
            <p:cNvSpPr/>
            <p:nvPr/>
          </p:nvSpPr>
          <p:spPr>
            <a:xfrm>
              <a:off x="7341808" y="1572381"/>
              <a:ext cx="1052286" cy="10522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17619" y="1698538"/>
              <a:ext cx="1028095" cy="872542"/>
            </a:xfrm>
            <a:prstGeom prst="rect">
              <a:avLst/>
            </a:prstGeom>
          </p:spPr>
        </p:pic>
        <p:pic>
          <p:nvPicPr>
            <p:cNvPr id="178" name="Picture 177" descr="Magnifying-Glass-high-res-psd53394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39549">
              <a:off x="7169716" y="1790093"/>
              <a:ext cx="2216191" cy="140728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5FA29B-0D97-488E-91F7-DCBBB4C1A97B}"/>
              </a:ext>
            </a:extLst>
          </p:cNvPr>
          <p:cNvSpPr txBox="1"/>
          <p:nvPr/>
        </p:nvSpPr>
        <p:spPr>
          <a:xfrm>
            <a:off x="1583317" y="4108020"/>
            <a:ext cx="9568069" cy="1569660"/>
          </a:xfrm>
          <a:prstGeom prst="rect">
            <a:avLst/>
          </a:prstGeom>
          <a:solidFill>
            <a:srgbClr val="F2F2F2">
              <a:alpha val="87059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The answer: 10,000 or 100,000 chickens are even better.</a:t>
            </a:r>
          </a:p>
          <a:p>
            <a:r>
              <a:rPr lang="en-US" sz="3200" dirty="0"/>
              <a:t>It just takes a little work to program them.</a:t>
            </a:r>
          </a:p>
          <a:p>
            <a:r>
              <a:rPr lang="en-US" sz="3200" dirty="0"/>
              <a:t>Think SYCL !</a:t>
            </a:r>
          </a:p>
        </p:txBody>
      </p:sp>
    </p:spTree>
    <p:extLst>
      <p:ext uri="{BB962C8B-B14F-4D97-AF65-F5344CB8AC3E}">
        <p14:creationId xmlns:p14="http://schemas.microsoft.com/office/powerpoint/2010/main" val="1194237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80671B-3BEE-40F7-8C94-4B465D46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Parallel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49E659-22E9-44A0-A9BD-963B8615F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motivated!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Concurrency vs. Parallelism</a:t>
            </a:r>
          </a:p>
          <a:p>
            <a:r>
              <a:rPr lang="en-US" dirty="0"/>
              <a:t>Our programming job: provide maximal </a:t>
            </a:r>
            <a:r>
              <a:rPr lang="en-US" i="1" dirty="0"/>
              <a:t>opportunity </a:t>
            </a:r>
            <a:r>
              <a:rPr lang="en-US" dirty="0"/>
              <a:t>for parallelism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Opportunity is different than required</a:t>
            </a:r>
          </a:p>
          <a:p>
            <a:r>
              <a:rPr lang="en-US" dirty="0"/>
              <a:t>Parallelism is where the data 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Amdahl’s Law creates unnecessary pessimism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Gustafson encouraged use to rethink Amdahl’s Law</a:t>
            </a:r>
          </a:p>
          <a:p>
            <a:r>
              <a:rPr lang="en-US" dirty="0"/>
              <a:t>Scaling is important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Optimal scalar is often different than ‘optimal ready to scale’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75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3C59366-410E-4F69-A6AC-95E265D90DC7}"/>
              </a:ext>
            </a:extLst>
          </p:cNvPr>
          <p:cNvGrpSpPr/>
          <p:nvPr/>
        </p:nvGrpSpPr>
        <p:grpSpPr>
          <a:xfrm>
            <a:off x="3078785" y="1027906"/>
            <a:ext cx="8145921" cy="5211889"/>
            <a:chOff x="2367585" y="758699"/>
            <a:chExt cx="8145921" cy="52118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155AAC-13FB-4A64-904F-32FCB7E9C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585" y="818527"/>
              <a:ext cx="8145921" cy="51520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B72100-FAC7-4319-8087-7E7CEFE9B48B}"/>
                </a:ext>
              </a:extLst>
            </p:cNvPr>
            <p:cNvSpPr txBox="1"/>
            <p:nvPr/>
          </p:nvSpPr>
          <p:spPr>
            <a:xfrm rot="19758874">
              <a:off x="4455486" y="1714985"/>
              <a:ext cx="4048096" cy="502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8490"/>
              <a:r>
                <a:rPr lang="en-US" sz="2667" b="1" u="sng" dirty="0">
                  <a:solidFill>
                    <a:srgbClr val="0000FF"/>
                  </a:solidFill>
                </a:rPr>
                <a:t>Growth of processor clock </a:t>
              </a:r>
              <a:r>
                <a:rPr lang="en-US" sz="2667" b="1" u="sng" dirty="0">
                  <a:solidFill>
                    <a:srgbClr val="0000FF">
                      <a:alpha val="0"/>
                    </a:srgbClr>
                  </a:solidFill>
                </a:rPr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F96010-63BA-471B-9B8D-22AEAE263CE7}"/>
                </a:ext>
              </a:extLst>
            </p:cNvPr>
            <p:cNvSpPr txBox="1"/>
            <p:nvPr/>
          </p:nvSpPr>
          <p:spPr>
            <a:xfrm>
              <a:off x="7918017" y="758699"/>
              <a:ext cx="2588657" cy="502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8490"/>
              <a:r>
                <a:rPr lang="en-US" sz="2667" b="1" u="sng" dirty="0">
                  <a:solidFill>
                    <a:prstClr val="white">
                      <a:alpha val="0"/>
                    </a:prstClr>
                  </a:solidFill>
                </a:rPr>
                <a:t>.</a:t>
              </a:r>
              <a:r>
                <a:rPr lang="en-US" sz="2667" b="1" u="sng" dirty="0">
                  <a:solidFill>
                    <a:srgbClr val="0000FF"/>
                  </a:solidFill>
                </a:rPr>
                <a:t> rates over time.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BFEB17-5CBC-4B41-97CE-C94BC5B22D3B}"/>
                </a:ext>
              </a:extLst>
            </p:cNvPr>
            <p:cNvSpPr txBox="1"/>
            <p:nvPr/>
          </p:nvSpPr>
          <p:spPr>
            <a:xfrm>
              <a:off x="3962399" y="3632201"/>
              <a:ext cx="6012455" cy="1930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088490">
                <a:lnSpc>
                  <a:spcPct val="140000"/>
                </a:lnSpc>
              </a:pPr>
              <a:r>
                <a:rPr lang="en-US" sz="2133" dirty="0">
                  <a:solidFill>
                    <a:srgbClr val="0000FF"/>
                  </a:solidFill>
                </a:rPr>
                <a:t>1973 1MHz, 2003 1 GHz</a:t>
              </a:r>
              <a:br>
                <a:rPr lang="en-US" sz="2133" dirty="0">
                  <a:solidFill>
                    <a:srgbClr val="0000FF"/>
                  </a:solidFill>
                </a:rPr>
              </a:br>
              <a:r>
                <a:rPr lang="en-US" sz="2133" dirty="0">
                  <a:solidFill>
                    <a:srgbClr val="0000FF"/>
                  </a:solidFill>
                </a:rPr>
                <a:t>2004 3 GHz, similar today…</a:t>
              </a:r>
              <a:br>
                <a:rPr lang="en-US" sz="2133" dirty="0">
                  <a:solidFill>
                    <a:srgbClr val="0000FF"/>
                  </a:solidFill>
                </a:rPr>
              </a:br>
              <a:r>
                <a:rPr lang="en-US" sz="2133" dirty="0">
                  <a:solidFill>
                    <a:srgbClr val="0000FF"/>
                  </a:solidFill>
                </a:rPr>
                <a:t>power wall + ILP wall + memory wall</a:t>
              </a:r>
            </a:p>
            <a:p>
              <a:pPr algn="r" defTabSz="1088490">
                <a:lnSpc>
                  <a:spcPct val="80000"/>
                </a:lnSpc>
              </a:pPr>
              <a:r>
                <a:rPr lang="en-US" sz="1867" dirty="0">
                  <a:solidFill>
                    <a:srgbClr val="F79646">
                      <a:lumMod val="75000"/>
                    </a:srgbClr>
                  </a:solidFill>
                </a:rPr>
                <a:t>solve: parallel hardware + explicit parallel software + software memory optimization</a:t>
              </a: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39EB0C13-46AA-43FA-B1DB-2A3A08DE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95078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63EC6D-BCC5-4EF5-80CD-A711498F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vs. parallelism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46D428-3B1C-4B0A-9D9B-871A9148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DAC1F-2264-400F-B3FC-71ED1EEC62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composition of independently executing processes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dealing with lots of things at once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C964D9-4FAE-4E9A-B58C-2CD3CDCFAB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parallelism</a:t>
            </a:r>
            <a:endParaRPr lang="en-US" b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E8D324-4A38-40B9-B025-4A5F8EFE57D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simultaneous execution of (possibly related) computations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doing lots of things at once</a:t>
            </a:r>
          </a:p>
        </p:txBody>
      </p:sp>
    </p:spTree>
    <p:extLst>
      <p:ext uri="{BB962C8B-B14F-4D97-AF65-F5344CB8AC3E}">
        <p14:creationId xmlns:p14="http://schemas.microsoft.com/office/powerpoint/2010/main" val="2846523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D31CBD-2628-4136-B64D-62C772A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vs. parallelism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605E21-235E-40FC-BA80-A9DD96044D16}"/>
              </a:ext>
            </a:extLst>
          </p:cNvPr>
          <p:cNvSpPr txBox="1"/>
          <p:nvPr/>
        </p:nvSpPr>
        <p:spPr>
          <a:xfrm>
            <a:off x="1129553" y="1690688"/>
            <a:ext cx="631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Concurrent = two queues, one caffeine dispenser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52578-A663-4D1B-BAE8-C7B2DEDD07F5}"/>
              </a:ext>
            </a:extLst>
          </p:cNvPr>
          <p:cNvSpPr txBox="1"/>
          <p:nvPr/>
        </p:nvSpPr>
        <p:spPr>
          <a:xfrm>
            <a:off x="1129553" y="3661130"/>
            <a:ext cx="59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Parallel = two queues, two caffeine dispensers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56E4EF2-0E78-45EB-9F1F-535540517763}"/>
              </a:ext>
            </a:extLst>
          </p:cNvPr>
          <p:cNvCxnSpPr/>
          <p:nvPr/>
        </p:nvCxnSpPr>
        <p:spPr>
          <a:xfrm>
            <a:off x="6981713" y="2541616"/>
            <a:ext cx="458350" cy="2019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32978EAB-48C8-43B2-BA79-13665ECFCEFC}"/>
              </a:ext>
            </a:extLst>
          </p:cNvPr>
          <p:cNvCxnSpPr>
            <a:cxnSpLocks/>
          </p:cNvCxnSpPr>
          <p:nvPr/>
        </p:nvCxnSpPr>
        <p:spPr>
          <a:xfrm flipV="1">
            <a:off x="6906055" y="2943582"/>
            <a:ext cx="496005" cy="2170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62FA360E-D716-4B95-8109-F9FF8F287F30}"/>
              </a:ext>
            </a:extLst>
          </p:cNvPr>
          <p:cNvCxnSpPr>
            <a:cxnSpLocks/>
          </p:cNvCxnSpPr>
          <p:nvPr/>
        </p:nvCxnSpPr>
        <p:spPr>
          <a:xfrm>
            <a:off x="6934166" y="5283974"/>
            <a:ext cx="456903" cy="29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6B2B1AFD-6D31-428B-89C4-B3412960A030}"/>
              </a:ext>
            </a:extLst>
          </p:cNvPr>
          <p:cNvCxnSpPr>
            <a:cxnSpLocks/>
          </p:cNvCxnSpPr>
          <p:nvPr/>
        </p:nvCxnSpPr>
        <p:spPr>
          <a:xfrm flipV="1">
            <a:off x="6991900" y="4570435"/>
            <a:ext cx="500306" cy="149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C9C63E8-660D-40AB-B75B-398F025B31AF}"/>
              </a:ext>
            </a:extLst>
          </p:cNvPr>
          <p:cNvGrpSpPr/>
          <p:nvPr/>
        </p:nvGrpSpPr>
        <p:grpSpPr>
          <a:xfrm>
            <a:off x="2603532" y="2137823"/>
            <a:ext cx="4167553" cy="1451050"/>
            <a:chOff x="2603532" y="2137823"/>
            <a:chExt cx="4167553" cy="1451050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D4A42006-6EEB-433C-9386-3D1DA2B8B5D7}"/>
                </a:ext>
              </a:extLst>
            </p:cNvPr>
            <p:cNvGrpSpPr/>
            <p:nvPr/>
          </p:nvGrpSpPr>
          <p:grpSpPr>
            <a:xfrm>
              <a:off x="3517750" y="2152353"/>
              <a:ext cx="3253335" cy="1391638"/>
              <a:chOff x="3517750" y="2152353"/>
              <a:chExt cx="3253335" cy="139163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6FCB056-6CEE-418C-8DE6-35CD6764CA59}"/>
                  </a:ext>
                </a:extLst>
              </p:cNvPr>
              <p:cNvGrpSpPr/>
              <p:nvPr/>
            </p:nvGrpSpPr>
            <p:grpSpPr>
              <a:xfrm>
                <a:off x="3539266" y="2174906"/>
                <a:ext cx="281538" cy="626491"/>
                <a:chOff x="8788998" y="946673"/>
                <a:chExt cx="419548" cy="964089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7305FF89-BED8-418E-8D66-2376DE14BEC3}"/>
                    </a:ext>
                  </a:extLst>
                </p:cNvPr>
                <p:cNvSpPr/>
                <p:nvPr/>
              </p:nvSpPr>
              <p:spPr>
                <a:xfrm>
                  <a:off x="8788998" y="946673"/>
                  <a:ext cx="344244" cy="3334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65234774-3686-49E7-8566-9EF5FB9FA38E}"/>
                    </a:ext>
                  </a:extLst>
                </p:cNvPr>
                <p:cNvCxnSpPr>
                  <a:cxnSpLocks/>
                  <a:stCxn id="10" idx="4"/>
                </p:cNvCxnSpPr>
                <p:nvPr/>
              </p:nvCxnSpPr>
              <p:spPr>
                <a:xfrm flipH="1">
                  <a:off x="8950362" y="1280160"/>
                  <a:ext cx="10758" cy="461665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9DDA38F-A5B8-438E-84D7-3A7F8EF7D3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61120" y="1355464"/>
                  <a:ext cx="247426" cy="7709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4F831AA5-176A-4B15-8654-E2AB58BCD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788998" y="1355464"/>
                  <a:ext cx="161364" cy="91412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531172E-E3E2-4749-AD8C-2FE2ACC50F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50362" y="1732808"/>
                  <a:ext cx="123713" cy="17795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120BC55-825D-43C8-925D-3F9663408D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88998" y="1690688"/>
                  <a:ext cx="161364" cy="22007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1D9DF9E-C225-44F8-AC21-2C6684B8E016}"/>
                  </a:ext>
                </a:extLst>
              </p:cNvPr>
              <p:cNvGrpSpPr/>
              <p:nvPr/>
            </p:nvGrpSpPr>
            <p:grpSpPr>
              <a:xfrm>
                <a:off x="4033433" y="2174906"/>
                <a:ext cx="281538" cy="626491"/>
                <a:chOff x="8788998" y="946673"/>
                <a:chExt cx="419548" cy="964089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C35597F-FFBC-4278-BE4C-F3A8FDB8F138}"/>
                    </a:ext>
                  </a:extLst>
                </p:cNvPr>
                <p:cNvSpPr/>
                <p:nvPr/>
              </p:nvSpPr>
              <p:spPr>
                <a:xfrm>
                  <a:off x="8788998" y="946673"/>
                  <a:ext cx="344244" cy="3334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AC0909B-EF8E-45F0-A7B8-0987AE200CF5}"/>
                    </a:ext>
                  </a:extLst>
                </p:cNvPr>
                <p:cNvCxnSpPr>
                  <a:cxnSpLocks/>
                  <a:stCxn id="26" idx="4"/>
                </p:cNvCxnSpPr>
                <p:nvPr/>
              </p:nvCxnSpPr>
              <p:spPr>
                <a:xfrm flipH="1">
                  <a:off x="8950362" y="1280160"/>
                  <a:ext cx="10758" cy="461665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03A4F90-859C-4738-9D3A-EB6209189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61120" y="1355464"/>
                  <a:ext cx="247426" cy="7709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712B1EF-B902-4D72-A331-71ABC9451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788998" y="1355464"/>
                  <a:ext cx="161364" cy="91412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A7B815-2A67-4D44-A32C-32B204712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50362" y="1732808"/>
                  <a:ext cx="123713" cy="17795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1F07498F-7AE3-4F98-9384-A5C318E2B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88998" y="1690688"/>
                  <a:ext cx="161364" cy="22007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FB63193-BAAD-4314-845D-10E06920F47D}"/>
                  </a:ext>
                </a:extLst>
              </p:cNvPr>
              <p:cNvGrpSpPr/>
              <p:nvPr/>
            </p:nvGrpSpPr>
            <p:grpSpPr>
              <a:xfrm>
                <a:off x="4551732" y="2174906"/>
                <a:ext cx="281538" cy="626491"/>
                <a:chOff x="8788998" y="946673"/>
                <a:chExt cx="419548" cy="964089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C46FDD6C-F28D-48F3-BE65-9CC1FB0BFAE3}"/>
                    </a:ext>
                  </a:extLst>
                </p:cNvPr>
                <p:cNvSpPr/>
                <p:nvPr/>
              </p:nvSpPr>
              <p:spPr>
                <a:xfrm>
                  <a:off x="8788998" y="946673"/>
                  <a:ext cx="344244" cy="3334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83D077D-57C1-4334-908E-D16C092F2220}"/>
                    </a:ext>
                  </a:extLst>
                </p:cNvPr>
                <p:cNvCxnSpPr>
                  <a:cxnSpLocks/>
                  <a:stCxn id="33" idx="4"/>
                </p:cNvCxnSpPr>
                <p:nvPr/>
              </p:nvCxnSpPr>
              <p:spPr>
                <a:xfrm flipH="1">
                  <a:off x="8950362" y="1280160"/>
                  <a:ext cx="10758" cy="461665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61B1B9-6A82-467E-8FF2-E95A1ED41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61120" y="1355464"/>
                  <a:ext cx="247426" cy="7709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08F066A-2F25-4457-B0CE-A661059E8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788998" y="1355464"/>
                  <a:ext cx="161364" cy="91412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00E9B25-100E-4BDF-BD24-D716F1045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50362" y="1732808"/>
                  <a:ext cx="123713" cy="17795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DBA8944-69E5-4B92-886D-C5E9F2273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88998" y="1690688"/>
                  <a:ext cx="161364" cy="22007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5229925-0A0E-4D5C-AEE7-78765F755360}"/>
                  </a:ext>
                </a:extLst>
              </p:cNvPr>
              <p:cNvGrpSpPr/>
              <p:nvPr/>
            </p:nvGrpSpPr>
            <p:grpSpPr>
              <a:xfrm>
                <a:off x="5021766" y="2174906"/>
                <a:ext cx="281538" cy="604974"/>
                <a:chOff x="8788998" y="946674"/>
                <a:chExt cx="419548" cy="930978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13181B3-CF2A-4035-BF1E-DEDCC77C1444}"/>
                    </a:ext>
                  </a:extLst>
                </p:cNvPr>
                <p:cNvSpPr/>
                <p:nvPr/>
              </p:nvSpPr>
              <p:spPr>
                <a:xfrm>
                  <a:off x="8789001" y="946674"/>
                  <a:ext cx="344244" cy="3334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A20F6E1-04CF-4AE9-9F7B-56FDDAD79E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36340" y="1296716"/>
                  <a:ext cx="24781" cy="37676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5B39806-7922-46FB-8CCD-9DADC6E67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61120" y="1355464"/>
                  <a:ext cx="247426" cy="7709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9F0A6D99-6B49-4563-87B6-2790A00BCE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788998" y="1355464"/>
                  <a:ext cx="161364" cy="91412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A222E37-069C-4CD9-80AE-277E39556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50361" y="1699698"/>
                  <a:ext cx="123713" cy="17795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15D995E-03CB-49AF-8630-FC49D6024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88998" y="1657577"/>
                  <a:ext cx="161363" cy="22007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FC39D2A-6F5A-4569-954F-63A3E6308351}"/>
                  </a:ext>
                </a:extLst>
              </p:cNvPr>
              <p:cNvGrpSpPr/>
              <p:nvPr/>
            </p:nvGrpSpPr>
            <p:grpSpPr>
              <a:xfrm>
                <a:off x="5483756" y="2174906"/>
                <a:ext cx="281538" cy="626491"/>
                <a:chOff x="8788998" y="946673"/>
                <a:chExt cx="419548" cy="964089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F9F4615-AAB3-469D-9670-E6F2B496DB21}"/>
                    </a:ext>
                  </a:extLst>
                </p:cNvPr>
                <p:cNvSpPr/>
                <p:nvPr/>
              </p:nvSpPr>
              <p:spPr>
                <a:xfrm>
                  <a:off x="8788998" y="946673"/>
                  <a:ext cx="344244" cy="3334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70AE5D3-CB3D-4A5C-A58F-6C44114065BC}"/>
                    </a:ext>
                  </a:extLst>
                </p:cNvPr>
                <p:cNvCxnSpPr>
                  <a:cxnSpLocks/>
                  <a:stCxn id="47" idx="4"/>
                </p:cNvCxnSpPr>
                <p:nvPr/>
              </p:nvCxnSpPr>
              <p:spPr>
                <a:xfrm flipH="1">
                  <a:off x="8950362" y="1280160"/>
                  <a:ext cx="10758" cy="461665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F8E533C5-D4DF-4444-B7DD-14B905418C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61120" y="1355464"/>
                  <a:ext cx="247426" cy="7709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9535770-B29B-4647-9AAD-142D64CB7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788998" y="1355464"/>
                  <a:ext cx="161364" cy="91412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90492584-A266-48E4-A9C9-78743E7691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50362" y="1732808"/>
                  <a:ext cx="123713" cy="17795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000F4C4-A161-4234-9B2B-5B4D7242DA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88998" y="1690688"/>
                  <a:ext cx="161364" cy="22007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5D40D16-15AD-42CC-83A4-D06719AC0CF1}"/>
                  </a:ext>
                </a:extLst>
              </p:cNvPr>
              <p:cNvGrpSpPr/>
              <p:nvPr/>
            </p:nvGrpSpPr>
            <p:grpSpPr>
              <a:xfrm>
                <a:off x="6446515" y="2152353"/>
                <a:ext cx="281538" cy="626491"/>
                <a:chOff x="8788998" y="946673"/>
                <a:chExt cx="419548" cy="964089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F6306D67-B898-49B3-B34C-156EE1F619EF}"/>
                    </a:ext>
                  </a:extLst>
                </p:cNvPr>
                <p:cNvSpPr/>
                <p:nvPr/>
              </p:nvSpPr>
              <p:spPr>
                <a:xfrm>
                  <a:off x="8788998" y="946673"/>
                  <a:ext cx="344244" cy="3334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89CEF5E-EBD3-461D-8B8E-A9CC8FD2C74E}"/>
                    </a:ext>
                  </a:extLst>
                </p:cNvPr>
                <p:cNvCxnSpPr>
                  <a:cxnSpLocks/>
                  <a:stCxn id="54" idx="4"/>
                </p:cNvCxnSpPr>
                <p:nvPr/>
              </p:nvCxnSpPr>
              <p:spPr>
                <a:xfrm flipH="1">
                  <a:off x="8950362" y="1280160"/>
                  <a:ext cx="10758" cy="461665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121B8F87-76B7-48C5-993E-B33588082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61120" y="1355464"/>
                  <a:ext cx="247426" cy="7709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E62849DC-63D5-4229-ABB8-7B736048CA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788998" y="1355464"/>
                  <a:ext cx="161364" cy="91412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AACDE13-1952-4553-A750-CDF45AE0F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50362" y="1732808"/>
                  <a:ext cx="123713" cy="17795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9F6DEFB-B56F-4999-9924-177ADD0D3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88998" y="1690688"/>
                  <a:ext cx="161364" cy="22007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7E97998-7377-47BD-BD14-1C3D1521B589}"/>
                  </a:ext>
                </a:extLst>
              </p:cNvPr>
              <p:cNvGrpSpPr/>
              <p:nvPr/>
            </p:nvGrpSpPr>
            <p:grpSpPr>
              <a:xfrm>
                <a:off x="6010100" y="2174906"/>
                <a:ext cx="281538" cy="626491"/>
                <a:chOff x="8788998" y="946673"/>
                <a:chExt cx="419548" cy="964089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B6159A8B-E0E8-4C39-B95C-E51D2F0AC11D}"/>
                    </a:ext>
                  </a:extLst>
                </p:cNvPr>
                <p:cNvSpPr/>
                <p:nvPr/>
              </p:nvSpPr>
              <p:spPr>
                <a:xfrm>
                  <a:off x="8788998" y="946673"/>
                  <a:ext cx="344244" cy="3334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96B16BB-7A2A-4AC9-B2E4-3F22FF021E01}"/>
                    </a:ext>
                  </a:extLst>
                </p:cNvPr>
                <p:cNvCxnSpPr>
                  <a:cxnSpLocks/>
                  <a:stCxn id="61" idx="4"/>
                </p:cNvCxnSpPr>
                <p:nvPr/>
              </p:nvCxnSpPr>
              <p:spPr>
                <a:xfrm flipH="1">
                  <a:off x="8950362" y="1280160"/>
                  <a:ext cx="10758" cy="461665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2971109-B401-4F4E-984D-4EA1F43B6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61120" y="1355464"/>
                  <a:ext cx="247426" cy="7709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2C22B759-324C-44DE-9DDD-308EEB9F1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788998" y="1355464"/>
                  <a:ext cx="161364" cy="91412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10670A2F-C99C-4B70-8660-5D848AB3DB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50362" y="1732808"/>
                  <a:ext cx="123713" cy="17795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EC09893-7705-4B28-A186-F3BE9A9FB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88998" y="1690688"/>
                  <a:ext cx="161364" cy="22007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BA186C0-0C75-467D-BB91-BEFC4ABA2FB6}"/>
                  </a:ext>
                </a:extLst>
              </p:cNvPr>
              <p:cNvSpPr/>
              <p:nvPr/>
            </p:nvSpPr>
            <p:spPr>
              <a:xfrm>
                <a:off x="3517750" y="2917500"/>
                <a:ext cx="231005" cy="2167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904DCAB-5F69-480C-A4C6-4D6ECFED7848}"/>
                  </a:ext>
                </a:extLst>
              </p:cNvPr>
              <p:cNvCxnSpPr>
                <a:cxnSpLocks/>
                <a:stCxn id="113" idx="4"/>
              </p:cNvCxnSpPr>
              <p:nvPr/>
            </p:nvCxnSpPr>
            <p:spPr>
              <a:xfrm flipH="1">
                <a:off x="3626033" y="3134209"/>
                <a:ext cx="7219" cy="30000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752A1B8-5ACB-40E8-9B79-3F5B799D60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3253" y="3183143"/>
                <a:ext cx="166035" cy="5009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C06DEB2-7CC1-4784-AD19-4542D9807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17750" y="3183143"/>
                <a:ext cx="108283" cy="5940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523D081-548E-434D-958C-F44883098E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26033" y="3428352"/>
                <a:ext cx="83018" cy="11563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599FDD1-F35F-4198-8920-5EFA37A210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7750" y="3400981"/>
                <a:ext cx="108283" cy="14301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FE1DF3D-D4A3-4DC7-89C1-B04EDF412FF6}"/>
                  </a:ext>
                </a:extLst>
              </p:cNvPr>
              <p:cNvSpPr/>
              <p:nvPr/>
            </p:nvSpPr>
            <p:spPr>
              <a:xfrm>
                <a:off x="4054949" y="2917500"/>
                <a:ext cx="231005" cy="2167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125583B-60AB-446E-B649-D01E52A9E7E5}"/>
                  </a:ext>
                </a:extLst>
              </p:cNvPr>
              <p:cNvCxnSpPr>
                <a:cxnSpLocks/>
                <a:stCxn id="107" idx="4"/>
              </p:cNvCxnSpPr>
              <p:nvPr/>
            </p:nvCxnSpPr>
            <p:spPr>
              <a:xfrm flipH="1">
                <a:off x="4163232" y="3134209"/>
                <a:ext cx="7219" cy="30000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EE30E2D-C3D6-4FF0-B5F9-7A55B0A612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452" y="3183143"/>
                <a:ext cx="166035" cy="5009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7838E48-3289-4DD9-A8E7-512467B6A8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54949" y="3183143"/>
                <a:ext cx="108283" cy="5940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E925385-878E-4624-8879-5131A3305D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63232" y="3428352"/>
                <a:ext cx="83018" cy="11563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FB2CC3A-DE7E-4A09-9023-6F232EECA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4949" y="3400981"/>
                <a:ext cx="108283" cy="14301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B9E452E-877D-4C79-9975-850C70198E93}"/>
                  </a:ext>
                </a:extLst>
              </p:cNvPr>
              <p:cNvSpPr/>
              <p:nvPr/>
            </p:nvSpPr>
            <p:spPr>
              <a:xfrm>
                <a:off x="4551732" y="2917500"/>
                <a:ext cx="231005" cy="2167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18DB4D6A-2C9A-4A55-95C1-6DBF175B52A1}"/>
                  </a:ext>
                </a:extLst>
              </p:cNvPr>
              <p:cNvCxnSpPr>
                <a:cxnSpLocks/>
                <a:stCxn id="101" idx="4"/>
              </p:cNvCxnSpPr>
              <p:nvPr/>
            </p:nvCxnSpPr>
            <p:spPr>
              <a:xfrm flipH="1">
                <a:off x="4660015" y="3134209"/>
                <a:ext cx="7219" cy="30000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38355C4-496D-43F9-B639-523D3BE803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7235" y="3183143"/>
                <a:ext cx="166035" cy="5009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5786146-629D-4D37-93BE-4562E07B8C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51732" y="3183143"/>
                <a:ext cx="108283" cy="5940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A524F3F-49F0-4F39-842B-8FC5133A2F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015" y="3428352"/>
                <a:ext cx="83018" cy="11563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26858C4-6FF7-4F28-BF4B-50BC1B3A9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51732" y="3400981"/>
                <a:ext cx="108283" cy="14301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091233D-4B13-43EB-9B9F-7852023F5B1B}"/>
                  </a:ext>
                </a:extLst>
              </p:cNvPr>
              <p:cNvSpPr/>
              <p:nvPr/>
            </p:nvSpPr>
            <p:spPr>
              <a:xfrm>
                <a:off x="5021768" y="2917500"/>
                <a:ext cx="231005" cy="2167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F992608-6DE3-452F-9A17-B6ED646C8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0640" y="3144967"/>
                <a:ext cx="16629" cy="24483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453B94E-1D5C-4B1E-B892-22E2C27A0B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7269" y="3183142"/>
                <a:ext cx="166035" cy="5009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4311F47-59DC-4A65-BC10-EC4289E8D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1766" y="3183142"/>
                <a:ext cx="108283" cy="5940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F8C1093-1E99-45D3-9828-A1F69BCF39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049" y="3406835"/>
                <a:ext cx="83018" cy="11563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3B957CC-89FF-4AB9-8A5B-57AEC6867A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1766" y="3379463"/>
                <a:ext cx="108283" cy="14301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7D469EA2-4756-4826-A359-5818F7E010A7}"/>
                  </a:ext>
                </a:extLst>
              </p:cNvPr>
              <p:cNvSpPr/>
              <p:nvPr/>
            </p:nvSpPr>
            <p:spPr>
              <a:xfrm>
                <a:off x="5483756" y="2917500"/>
                <a:ext cx="231005" cy="2167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0A326E0-C125-4D7C-9975-6D349F2BF166}"/>
                  </a:ext>
                </a:extLst>
              </p:cNvPr>
              <p:cNvCxnSpPr>
                <a:cxnSpLocks/>
                <a:stCxn id="89" idx="4"/>
              </p:cNvCxnSpPr>
              <p:nvPr/>
            </p:nvCxnSpPr>
            <p:spPr>
              <a:xfrm flipH="1">
                <a:off x="5592039" y="3134209"/>
                <a:ext cx="7219" cy="30000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45717EE-A3F9-4C24-8CEF-E67FEFC4EA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99259" y="3183143"/>
                <a:ext cx="166035" cy="5009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1ADA5D-3CE0-4782-8CD7-C35BC2C2ED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3756" y="3183143"/>
                <a:ext cx="108283" cy="5940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1FD0699-76D5-4735-89EC-F32DA6968C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92039" y="3428352"/>
                <a:ext cx="83018" cy="11563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70CA5F8-6332-4389-AE39-E650680722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83756" y="3400981"/>
                <a:ext cx="108283" cy="14301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347223F-095D-4BEB-AFAE-43AE6BD02E9E}"/>
                  </a:ext>
                </a:extLst>
              </p:cNvPr>
              <p:cNvSpPr/>
              <p:nvPr/>
            </p:nvSpPr>
            <p:spPr>
              <a:xfrm>
                <a:off x="6489547" y="2894947"/>
                <a:ext cx="231005" cy="2167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5A74E53-6A80-475F-B3D1-30CE0BB7ED17}"/>
                  </a:ext>
                </a:extLst>
              </p:cNvPr>
              <p:cNvCxnSpPr>
                <a:cxnSpLocks/>
                <a:stCxn id="83" idx="4"/>
              </p:cNvCxnSpPr>
              <p:nvPr/>
            </p:nvCxnSpPr>
            <p:spPr>
              <a:xfrm flipH="1">
                <a:off x="6597830" y="3111656"/>
                <a:ext cx="7219" cy="30000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6B080D6-2ACE-4347-9FA0-FF61D6035F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5050" y="3160590"/>
                <a:ext cx="166035" cy="5009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45DB06B-9698-41FF-976C-581E729DAB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89547" y="3160590"/>
                <a:ext cx="108283" cy="5940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7A13902-2601-46DB-B8F5-BFF8487535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97830" y="3405799"/>
                <a:ext cx="83018" cy="11563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1B8190D-ABB3-43DC-B74D-D9630167E6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547" y="3378428"/>
                <a:ext cx="108283" cy="14301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ADE87442-6455-4C8F-9EE0-F2A2E1FB220B}"/>
                  </a:ext>
                </a:extLst>
              </p:cNvPr>
              <p:cNvGrpSpPr/>
              <p:nvPr/>
            </p:nvGrpSpPr>
            <p:grpSpPr>
              <a:xfrm>
                <a:off x="5945552" y="2917500"/>
                <a:ext cx="281538" cy="626491"/>
                <a:chOff x="5945552" y="2917500"/>
                <a:chExt cx="281538" cy="626491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65BE272-72A6-4EBC-AE73-86F52727300F}"/>
                    </a:ext>
                  </a:extLst>
                </p:cNvPr>
                <p:cNvSpPr/>
                <p:nvPr/>
              </p:nvSpPr>
              <p:spPr>
                <a:xfrm>
                  <a:off x="5945552" y="2917500"/>
                  <a:ext cx="231005" cy="21670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A8760F25-D643-430A-8508-0CEF71C99E7B}"/>
                    </a:ext>
                  </a:extLst>
                </p:cNvPr>
                <p:cNvCxnSpPr>
                  <a:cxnSpLocks/>
                  <a:stCxn id="77" idx="4"/>
                </p:cNvCxnSpPr>
                <p:nvPr/>
              </p:nvCxnSpPr>
              <p:spPr>
                <a:xfrm flipH="1">
                  <a:off x="6053835" y="3134209"/>
                  <a:ext cx="7219" cy="300002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F4B1DC38-EBFB-4E2B-8C2B-BEFC49E739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61055" y="3183143"/>
                  <a:ext cx="166035" cy="5009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1C3E7C5-ABE6-4C68-A227-9BD84BAB1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45552" y="3183143"/>
                  <a:ext cx="108283" cy="59402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27E944B-AAB0-4237-B9D1-8398AC680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53835" y="3428352"/>
                  <a:ext cx="83018" cy="11563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AAF906C1-835E-41CD-9AA0-A6B1D0277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45552" y="3400981"/>
                  <a:ext cx="108283" cy="14301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8D01A7DE-9162-4524-A237-9508055A082B}"/>
                </a:ext>
              </a:extLst>
            </p:cNvPr>
            <p:cNvGrpSpPr/>
            <p:nvPr/>
          </p:nvGrpSpPr>
          <p:grpSpPr>
            <a:xfrm>
              <a:off x="3064360" y="2943582"/>
              <a:ext cx="281538" cy="626491"/>
              <a:chOff x="8788998" y="946673"/>
              <a:chExt cx="419548" cy="964089"/>
            </a:xfrm>
          </p:grpSpPr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52E9AFD-B369-466F-ADCF-5077EFD392DA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384A4C73-7A7D-42BD-826A-3AB519921991}"/>
                  </a:ext>
                </a:extLst>
              </p:cNvPr>
              <p:cNvCxnSpPr>
                <a:cxnSpLocks/>
                <a:stCxn id="250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1FBE183A-324B-4D13-98A0-44699413BD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B483517A-9508-468B-B5A6-BD356A6D8C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5EE845FF-3EE3-4745-AB9A-1F6AE8418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34EC1E37-E036-4307-92BD-F6986AA682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093573D9-76E9-462D-8EE1-F232A063D307}"/>
                </a:ext>
              </a:extLst>
            </p:cNvPr>
            <p:cNvGrpSpPr/>
            <p:nvPr/>
          </p:nvGrpSpPr>
          <p:grpSpPr>
            <a:xfrm>
              <a:off x="2603532" y="2962382"/>
              <a:ext cx="281538" cy="626491"/>
              <a:chOff x="8788998" y="946673"/>
              <a:chExt cx="419548" cy="964089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E13CFAF2-D6A1-47B1-A3DF-ED4852260E62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47082B82-22BA-449F-9E69-55A862C46B59}"/>
                  </a:ext>
                </a:extLst>
              </p:cNvPr>
              <p:cNvCxnSpPr>
                <a:cxnSpLocks/>
                <a:stCxn id="257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F8D15EBF-C376-4D6B-9AD1-C8C9B42CDE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61D606B1-1CEF-47BD-9AD7-E4F30886C0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945AA2D1-4DD5-4AF2-8216-322EF846B3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15747F1-C0A2-4047-9493-4EE678BA51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33C5167A-856B-4E13-BD9E-1891048972CE}"/>
                </a:ext>
              </a:extLst>
            </p:cNvPr>
            <p:cNvGrpSpPr/>
            <p:nvPr/>
          </p:nvGrpSpPr>
          <p:grpSpPr>
            <a:xfrm>
              <a:off x="3001467" y="2137823"/>
              <a:ext cx="281538" cy="626491"/>
              <a:chOff x="8788998" y="946673"/>
              <a:chExt cx="419548" cy="964089"/>
            </a:xfrm>
          </p:grpSpPr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E4E03528-0FB3-4154-80E6-4A46289CA16D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58F23C5C-53EF-4CDF-BAAB-96A9D067906E}"/>
                  </a:ext>
                </a:extLst>
              </p:cNvPr>
              <p:cNvCxnSpPr>
                <a:cxnSpLocks/>
                <a:stCxn id="264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E855EA5-B3EB-4B99-BC54-168D210202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438E6475-2BFC-424E-B7C5-58E14DB905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4AEF997C-BB1C-4A6D-8E52-0373A4AA3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59FA2F16-0F45-4C91-9AAF-40EAB6C29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8AE794C4-7E0C-44A9-8379-37E869201EA4}"/>
              </a:ext>
            </a:extLst>
          </p:cNvPr>
          <p:cNvGrpSpPr/>
          <p:nvPr/>
        </p:nvGrpSpPr>
        <p:grpSpPr>
          <a:xfrm>
            <a:off x="2086031" y="4252539"/>
            <a:ext cx="4642022" cy="1371689"/>
            <a:chOff x="2086031" y="4252539"/>
            <a:chExt cx="4642022" cy="1371689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14A07B9-B192-40BD-91B1-B632BFBF4260}"/>
                </a:ext>
              </a:extLst>
            </p:cNvPr>
            <p:cNvGrpSpPr/>
            <p:nvPr/>
          </p:nvGrpSpPr>
          <p:grpSpPr>
            <a:xfrm>
              <a:off x="3525251" y="4997737"/>
              <a:ext cx="281538" cy="626491"/>
              <a:chOff x="8788998" y="946673"/>
              <a:chExt cx="419548" cy="964089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DA2E47B-2C2D-4E07-8674-2E5D691D64E8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8EA2791-C199-4762-AF6A-F23B1213CDF7}"/>
                  </a:ext>
                </a:extLst>
              </p:cNvPr>
              <p:cNvCxnSpPr>
                <a:cxnSpLocks/>
                <a:stCxn id="163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4B56573-A4F2-441E-A0F3-E9D5CCB6CF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AF9ADA3F-2ABB-4B9A-BD63-506AC66C4E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DAA2074-7AB1-47EF-846C-6F37DE9231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C876197C-27D6-46EB-9EC5-B10916F45D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499BD10-D316-4900-9F03-76F43EDD3493}"/>
                </a:ext>
              </a:extLst>
            </p:cNvPr>
            <p:cNvGrpSpPr/>
            <p:nvPr/>
          </p:nvGrpSpPr>
          <p:grpSpPr>
            <a:xfrm>
              <a:off x="4083965" y="4997737"/>
              <a:ext cx="281538" cy="626491"/>
              <a:chOff x="8788998" y="946673"/>
              <a:chExt cx="419548" cy="964089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F64C485-5488-4832-9722-DD37A34E254A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CDB2A02-305E-4476-81DB-0B6513720412}"/>
                  </a:ext>
                </a:extLst>
              </p:cNvPr>
              <p:cNvCxnSpPr>
                <a:cxnSpLocks/>
                <a:stCxn id="157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2F4E095-E0F0-47F0-A64D-87D1D1344F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F87B4C4-CFE3-47AF-8911-0FF042FA9E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153AC67-ABF4-430D-ABB9-95638391EF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CBBA701-2160-4199-912A-2225638041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85E05F4-AA6A-4F01-BF38-31B9592E13A4}"/>
                </a:ext>
              </a:extLst>
            </p:cNvPr>
            <p:cNvGrpSpPr/>
            <p:nvPr/>
          </p:nvGrpSpPr>
          <p:grpSpPr>
            <a:xfrm>
              <a:off x="4537717" y="4997737"/>
              <a:ext cx="281538" cy="626491"/>
              <a:chOff x="8788998" y="946673"/>
              <a:chExt cx="419548" cy="964089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083227C-2981-4A99-A89E-AC85E4819898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0599E8C-62C4-40C4-86BA-FF5A394BD1EF}"/>
                  </a:ext>
                </a:extLst>
              </p:cNvPr>
              <p:cNvCxnSpPr>
                <a:cxnSpLocks/>
                <a:stCxn id="151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BE500DD-3B1D-44F3-B38C-2DB15AF8A8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3C31F8A-24D5-4E4B-909B-33936259C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E78637A8-3819-408D-8227-C0485CD62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6CD8BFD-DD2E-455B-A013-4B784922C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D7BAE7B-9218-485E-BEB9-456EB5FD758E}"/>
                </a:ext>
              </a:extLst>
            </p:cNvPr>
            <p:cNvGrpSpPr/>
            <p:nvPr/>
          </p:nvGrpSpPr>
          <p:grpSpPr>
            <a:xfrm>
              <a:off x="5007751" y="4997737"/>
              <a:ext cx="281538" cy="604974"/>
              <a:chOff x="8788998" y="946674"/>
              <a:chExt cx="419548" cy="930978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DB71565-ED50-4D33-A65B-1C33837FE199}"/>
                  </a:ext>
                </a:extLst>
              </p:cNvPr>
              <p:cNvSpPr/>
              <p:nvPr/>
            </p:nvSpPr>
            <p:spPr>
              <a:xfrm>
                <a:off x="8789001" y="946674"/>
                <a:ext cx="344244" cy="333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27E37FD-1863-454F-BE4F-3604DFCC8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36340" y="1296716"/>
                <a:ext cx="24781" cy="37676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D71DAFD3-DF2A-4DD9-838F-339459BFDF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6A384F7-3AA2-41A0-9990-A0A695BB7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580D6E9-E53D-4B81-AB42-CDEDC9DBB2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1" y="169969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ECDD598-1FDC-4032-916E-45773D2530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57577"/>
                <a:ext cx="161363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580D28E-DDC3-4085-865F-CD1EA95B9EAD}"/>
                </a:ext>
              </a:extLst>
            </p:cNvPr>
            <p:cNvGrpSpPr/>
            <p:nvPr/>
          </p:nvGrpSpPr>
          <p:grpSpPr>
            <a:xfrm>
              <a:off x="5469741" y="4997737"/>
              <a:ext cx="281538" cy="626491"/>
              <a:chOff x="8788998" y="946673"/>
              <a:chExt cx="419548" cy="964089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2EEE03F-27CE-4BFB-BCD5-3D0AC7AC8012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A00E0FE-9D04-4A58-A6A8-E4BDA6096E12}"/>
                  </a:ext>
                </a:extLst>
              </p:cNvPr>
              <p:cNvCxnSpPr>
                <a:cxnSpLocks/>
                <a:stCxn id="139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FA50211-F32C-4EFB-8653-E811BC2BED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51331BC-AFDF-41A4-9B70-E606C999FB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93C6E97-168F-4EFF-8E13-A5812BB2B5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0385C52-7D16-47BE-A322-A9E202ECA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15AE3D3-49D9-4335-BCEC-C08412230CBB}"/>
                </a:ext>
              </a:extLst>
            </p:cNvPr>
            <p:cNvGrpSpPr/>
            <p:nvPr/>
          </p:nvGrpSpPr>
          <p:grpSpPr>
            <a:xfrm>
              <a:off x="6432500" y="4975184"/>
              <a:ext cx="281538" cy="626491"/>
              <a:chOff x="8788998" y="946673"/>
              <a:chExt cx="419548" cy="964089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82B98C7-24FE-4473-93C0-4A9C12340103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0E5225B-5B55-4A47-BCC2-1F36C6E5C5D7}"/>
                  </a:ext>
                </a:extLst>
              </p:cNvPr>
              <p:cNvCxnSpPr>
                <a:cxnSpLocks/>
                <a:stCxn id="133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8A4D3F9-AEEF-4B2D-BBF7-B562C2346F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385487D-C40E-46D8-B559-DED7141D65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CA03FAA-BE63-4ADB-A5B7-23F4722293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3D72C74-7AD7-41FE-9CEE-D9CC3EF966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D5FC52-F730-4EB6-A1C2-24BA911675DD}"/>
                </a:ext>
              </a:extLst>
            </p:cNvPr>
            <p:cNvGrpSpPr/>
            <p:nvPr/>
          </p:nvGrpSpPr>
          <p:grpSpPr>
            <a:xfrm>
              <a:off x="6039117" y="4997737"/>
              <a:ext cx="281538" cy="626491"/>
              <a:chOff x="8788998" y="946673"/>
              <a:chExt cx="419548" cy="964089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AC9F3B9-E73C-4BDE-B205-BAB2DC604272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4F8ABDCC-C321-43C1-A104-A3169F31F369}"/>
                  </a:ext>
                </a:extLst>
              </p:cNvPr>
              <p:cNvCxnSpPr>
                <a:cxnSpLocks/>
                <a:stCxn id="127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3CF577C-2764-4186-8274-3B01CC1EBA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88C653F-1924-4D23-AB57-D839F22B52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1DE1976-6C37-462A-A95A-DC5DA9C76E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BB1A9B2-06C4-488B-9D16-293D22BAF4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A3F69016-3A3D-4307-869C-6ECF92FA13A2}"/>
                </a:ext>
              </a:extLst>
            </p:cNvPr>
            <p:cNvGrpSpPr/>
            <p:nvPr/>
          </p:nvGrpSpPr>
          <p:grpSpPr>
            <a:xfrm>
              <a:off x="3474718" y="4275092"/>
              <a:ext cx="281538" cy="626491"/>
              <a:chOff x="8788998" y="946673"/>
              <a:chExt cx="419548" cy="964089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F53088B1-F3F7-4E1C-85BD-F1A328A9BE17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D66B74DE-3C29-4E7E-9479-13B99CE084BE}"/>
                  </a:ext>
                </a:extLst>
              </p:cNvPr>
              <p:cNvCxnSpPr>
                <a:cxnSpLocks/>
                <a:stCxn id="170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1E06E07-CA69-4316-8914-C3D795B9B2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C2D476F-8645-49D6-89B6-C08B0EBA82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916890D4-9C27-4227-89DE-29A13AADE4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9C47940D-D495-4B9F-A05E-9EAD582A7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D09CC98-B302-4FA7-BB17-7E7E2A1F7ED2}"/>
                </a:ext>
              </a:extLst>
            </p:cNvPr>
            <p:cNvGrpSpPr/>
            <p:nvPr/>
          </p:nvGrpSpPr>
          <p:grpSpPr>
            <a:xfrm>
              <a:off x="4011917" y="4275092"/>
              <a:ext cx="281538" cy="626491"/>
              <a:chOff x="8788998" y="946673"/>
              <a:chExt cx="419548" cy="964089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635DCA0F-3838-4D11-86EE-F55C495FB6AD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CD1F779-5767-43EF-A72C-44E18506323E}"/>
                  </a:ext>
                </a:extLst>
              </p:cNvPr>
              <p:cNvCxnSpPr>
                <a:cxnSpLocks/>
                <a:stCxn id="177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60AE6F8-52EA-44A0-8758-7248C7D35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C5807EC-3F24-40EE-8826-9A2343EC7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CAA6CE96-F76B-418C-A545-A7E5466B3C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99CCA35A-728B-4B1A-8574-FCF3F82A3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AA3E889-D71D-4B0C-8847-6B78A549DFBD}"/>
                </a:ext>
              </a:extLst>
            </p:cNvPr>
            <p:cNvGrpSpPr/>
            <p:nvPr/>
          </p:nvGrpSpPr>
          <p:grpSpPr>
            <a:xfrm>
              <a:off x="4508700" y="4275092"/>
              <a:ext cx="281538" cy="626491"/>
              <a:chOff x="8788998" y="946673"/>
              <a:chExt cx="419548" cy="964089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241A810-2813-4B59-99AA-E2C7032F8461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260ED658-6BF7-4F5E-A04C-67522B4F77B1}"/>
                  </a:ext>
                </a:extLst>
              </p:cNvPr>
              <p:cNvCxnSpPr>
                <a:cxnSpLocks/>
                <a:stCxn id="184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47573BE-E6CF-4442-859E-0C496FA2CA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1CF12875-6621-4243-A1A9-3EE1F8733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589EB3A-82A5-41EC-BCCE-9F19B90FB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815FBE2-2BF2-4FB0-94D1-2DC914A5FE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E65353B-6DDB-405B-80F0-5ED99EEDA3CC}"/>
                </a:ext>
              </a:extLst>
            </p:cNvPr>
            <p:cNvGrpSpPr/>
            <p:nvPr/>
          </p:nvGrpSpPr>
          <p:grpSpPr>
            <a:xfrm>
              <a:off x="5021766" y="4275092"/>
              <a:ext cx="281538" cy="604974"/>
              <a:chOff x="8788998" y="946674"/>
              <a:chExt cx="419548" cy="930978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98DFA9D1-FF0A-4F75-AE41-666EABE2C65A}"/>
                  </a:ext>
                </a:extLst>
              </p:cNvPr>
              <p:cNvSpPr/>
              <p:nvPr/>
            </p:nvSpPr>
            <p:spPr>
              <a:xfrm>
                <a:off x="8789001" y="946674"/>
                <a:ext cx="344244" cy="333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4B20BB7-90CB-49E0-94EF-4F692E42C9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36340" y="1296716"/>
                <a:ext cx="24781" cy="37676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E6470FE-B72C-4E22-8781-73A419E43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E967F527-0036-4C99-88E5-313BA39AEC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BAE295A-2FD7-4212-94C9-328BAE869D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1" y="169969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5CACD40-5CAD-45B6-A44D-7FF57C32B8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57577"/>
                <a:ext cx="161363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36A59B5-4E43-45B3-8143-03FB8E2251F8}"/>
                </a:ext>
              </a:extLst>
            </p:cNvPr>
            <p:cNvGrpSpPr/>
            <p:nvPr/>
          </p:nvGrpSpPr>
          <p:grpSpPr>
            <a:xfrm>
              <a:off x="5440724" y="4275092"/>
              <a:ext cx="281538" cy="626491"/>
              <a:chOff x="8788998" y="946673"/>
              <a:chExt cx="419548" cy="964089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D2714B0B-D4D8-42A4-9832-426D904468DA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31BAB32-3A52-4B74-90DF-D28CE1B1E599}"/>
                  </a:ext>
                </a:extLst>
              </p:cNvPr>
              <p:cNvCxnSpPr>
                <a:cxnSpLocks/>
                <a:stCxn id="198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5C72C1-747D-4008-AFC1-EE7373DD2F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E78298E0-2687-432F-AE3E-4A70A0B095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A9970BFD-8E6F-4CF4-B277-2B8BEC2DF7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3ADA45E-70D4-42CD-A8FA-6356A69E8C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1BAE3D4-B7F9-4833-AA10-27A941C9E18A}"/>
                </a:ext>
              </a:extLst>
            </p:cNvPr>
            <p:cNvGrpSpPr/>
            <p:nvPr/>
          </p:nvGrpSpPr>
          <p:grpSpPr>
            <a:xfrm>
              <a:off x="6446515" y="4252539"/>
              <a:ext cx="281538" cy="626491"/>
              <a:chOff x="8788998" y="946673"/>
              <a:chExt cx="419548" cy="964089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9C441D2-17E5-4569-AEE3-B3DAFF6D827F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51FECC6-B91A-4A53-9EDD-1D5C62636333}"/>
                  </a:ext>
                </a:extLst>
              </p:cNvPr>
              <p:cNvCxnSpPr>
                <a:cxnSpLocks/>
                <a:stCxn id="205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CBACADD-7997-4C32-A518-B70F68B467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12F5739D-123C-423F-9A99-8C2373F0F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4A8081-8CBE-4798-9EF1-0562F02E70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16B681C-9B06-4C38-A589-68FE2045C5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391D3C2-38B7-4510-8C5A-4C0B6F28FA4A}"/>
                </a:ext>
              </a:extLst>
            </p:cNvPr>
            <p:cNvGrpSpPr/>
            <p:nvPr/>
          </p:nvGrpSpPr>
          <p:grpSpPr>
            <a:xfrm>
              <a:off x="5902520" y="4275092"/>
              <a:ext cx="281538" cy="626491"/>
              <a:chOff x="8788998" y="946673"/>
              <a:chExt cx="419548" cy="964089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EEDD6EB9-864F-40F9-82FF-1D598F4ECE03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9BBAD8B1-3F70-4A4B-AD4D-D04B4206C536}"/>
                  </a:ext>
                </a:extLst>
              </p:cNvPr>
              <p:cNvCxnSpPr>
                <a:cxnSpLocks/>
                <a:stCxn id="212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D49668AA-3682-47EE-8207-73E033794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126E13A4-4247-4DEE-8F19-8A6CAA10B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B520206B-B74F-4F88-92B0-085CD17798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31E948A5-77A9-4007-AE83-905B3E46CE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9CB85D1-2566-431E-A6CD-AB8D916CB3A0}"/>
                </a:ext>
              </a:extLst>
            </p:cNvPr>
            <p:cNvGrpSpPr/>
            <p:nvPr/>
          </p:nvGrpSpPr>
          <p:grpSpPr>
            <a:xfrm>
              <a:off x="3023274" y="4267308"/>
              <a:ext cx="281538" cy="626491"/>
              <a:chOff x="8788998" y="946673"/>
              <a:chExt cx="419548" cy="964089"/>
            </a:xfrm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16B25EF5-24B5-4AD8-BD6B-98673CF4DC7B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F30D2A83-5842-45D5-9AB4-A772C1347879}"/>
                  </a:ext>
                </a:extLst>
              </p:cNvPr>
              <p:cNvCxnSpPr>
                <a:cxnSpLocks/>
                <a:stCxn id="236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CF8AD953-6D79-4DDA-B524-DA99BECD72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76270936-393F-44D1-BCA6-9014B2B4E5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DE698092-40FB-4AB9-80C3-A7F55F5EDD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38766793-1C29-4E68-B576-37F5D9063E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D15E66F5-FE3D-4802-B7EC-29617D4D2F94}"/>
                </a:ext>
              </a:extLst>
            </p:cNvPr>
            <p:cNvGrpSpPr/>
            <p:nvPr/>
          </p:nvGrpSpPr>
          <p:grpSpPr>
            <a:xfrm>
              <a:off x="2571649" y="4267308"/>
              <a:ext cx="281538" cy="626491"/>
              <a:chOff x="8788998" y="946673"/>
              <a:chExt cx="419548" cy="964089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7D323A2-273E-4917-BB67-F58A447E8065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BC59D79-4E8F-4994-AD39-FDD50D2085CA}"/>
                  </a:ext>
                </a:extLst>
              </p:cNvPr>
              <p:cNvCxnSpPr>
                <a:cxnSpLocks/>
                <a:stCxn id="243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2F15CCA-258D-4427-BC2E-A04563E698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B39A17B0-0DF4-4C06-9C0E-298BFA87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7BCBCBE7-AB70-4B2D-891A-E7ADB0A7A1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ECE12BF-6DA4-4349-9BE6-471467FBC4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88F019FD-FCED-457F-B8E3-BCEEAD9FACB0}"/>
                </a:ext>
              </a:extLst>
            </p:cNvPr>
            <p:cNvGrpSpPr/>
            <p:nvPr/>
          </p:nvGrpSpPr>
          <p:grpSpPr>
            <a:xfrm>
              <a:off x="2086031" y="4277587"/>
              <a:ext cx="281538" cy="626491"/>
              <a:chOff x="8788998" y="946673"/>
              <a:chExt cx="419548" cy="964089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433B76B6-5AEE-470C-8981-DC26F7A05F28}"/>
                  </a:ext>
                </a:extLst>
              </p:cNvPr>
              <p:cNvSpPr/>
              <p:nvPr/>
            </p:nvSpPr>
            <p:spPr>
              <a:xfrm>
                <a:off x="8788998" y="946673"/>
                <a:ext cx="344244" cy="333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2362D310-F343-483E-BFA0-6502CD50DCCD}"/>
                  </a:ext>
                </a:extLst>
              </p:cNvPr>
              <p:cNvCxnSpPr>
                <a:cxnSpLocks/>
                <a:stCxn id="271" idx="4"/>
              </p:cNvCxnSpPr>
              <p:nvPr/>
            </p:nvCxnSpPr>
            <p:spPr>
              <a:xfrm flipH="1">
                <a:off x="8950362" y="1280160"/>
                <a:ext cx="10758" cy="46166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7E6270B4-EFA1-44A7-8C30-6F13EB7F43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1120" y="1355464"/>
                <a:ext cx="247426" cy="770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757732E-A1E8-4AA4-8BDC-00F3EEA41B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88998" y="1355464"/>
                <a:ext cx="161364" cy="9141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501E1F18-92B6-42CE-A06E-50E865F7EB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50362" y="1732808"/>
                <a:ext cx="123713" cy="17795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229F7B09-26D0-4700-AC8C-2B3AB2BED7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8998" y="1690688"/>
                <a:ext cx="161364" cy="22007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86" name="Picture 285">
            <a:extLst>
              <a:ext uri="{FF2B5EF4-FFF2-40B4-BE49-F238E27FC236}">
                <a16:creationId xmlns:a16="http://schemas.microsoft.com/office/drawing/2014/main" id="{9163FA72-D2A6-4375-B9A6-FE0F3CB1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563" y="4908874"/>
            <a:ext cx="1170472" cy="911146"/>
          </a:xfrm>
          <a:prstGeom prst="rect">
            <a:avLst/>
          </a:prstGeom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4C822C1B-A09C-4104-8E0B-CDB1FF30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833" y="2389911"/>
            <a:ext cx="1212525" cy="939181"/>
          </a:xfrm>
          <a:prstGeom prst="rect">
            <a:avLst/>
          </a:prstGeom>
        </p:spPr>
      </p:pic>
      <p:pic>
        <p:nvPicPr>
          <p:cNvPr id="2051" name="Picture 2050">
            <a:extLst>
              <a:ext uri="{FF2B5EF4-FFF2-40B4-BE49-F238E27FC236}">
                <a16:creationId xmlns:a16="http://schemas.microsoft.com/office/drawing/2014/main" id="{151ADCF2-054E-4A0F-983D-7D89EBC43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25" y="3997446"/>
            <a:ext cx="1128419" cy="9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3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EE632-D334-464D-8841-17A22EE1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vs. parallelism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5D7C0-4A0F-42E2-B4AC-FBE7D4593A3C}"/>
              </a:ext>
            </a:extLst>
          </p:cNvPr>
          <p:cNvSpPr txBox="1"/>
          <p:nvPr/>
        </p:nvSpPr>
        <p:spPr>
          <a:xfrm>
            <a:off x="77908" y="3088409"/>
            <a:ext cx="15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Concurrent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B4185-CA06-497E-B87F-C36029E609D0}"/>
              </a:ext>
            </a:extLst>
          </p:cNvPr>
          <p:cNvSpPr txBox="1"/>
          <p:nvPr/>
        </p:nvSpPr>
        <p:spPr>
          <a:xfrm>
            <a:off x="323744" y="4815458"/>
            <a:ext cx="1098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Parallel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8C0588-CB57-4D63-AFC6-AF76E03BDA76}"/>
              </a:ext>
            </a:extLst>
          </p:cNvPr>
          <p:cNvSpPr/>
          <p:nvPr/>
        </p:nvSpPr>
        <p:spPr>
          <a:xfrm>
            <a:off x="1678710" y="4187341"/>
            <a:ext cx="1667435" cy="623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Compute(A)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F10E9-4807-455C-97A3-DDF948C453A4}"/>
              </a:ext>
            </a:extLst>
          </p:cNvPr>
          <p:cNvSpPr/>
          <p:nvPr/>
        </p:nvSpPr>
        <p:spPr>
          <a:xfrm>
            <a:off x="1678709" y="4875007"/>
            <a:ext cx="1667435" cy="6231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Compute(B)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D4058C-EB07-42E6-8271-A59A409185A8}"/>
              </a:ext>
            </a:extLst>
          </p:cNvPr>
          <p:cNvSpPr/>
          <p:nvPr/>
        </p:nvSpPr>
        <p:spPr>
          <a:xfrm>
            <a:off x="1678709" y="5581882"/>
            <a:ext cx="1667435" cy="6231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Compute(C)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A9CBB6-5069-4703-B07C-23D9AB460232}"/>
              </a:ext>
            </a:extLst>
          </p:cNvPr>
          <p:cNvCxnSpPr/>
          <p:nvPr/>
        </p:nvCxnSpPr>
        <p:spPr>
          <a:xfrm>
            <a:off x="1678709" y="6325496"/>
            <a:ext cx="8939089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D15C50-D14D-4357-B957-6CD0FECC836A}"/>
              </a:ext>
            </a:extLst>
          </p:cNvPr>
          <p:cNvSpPr txBox="1"/>
          <p:nvPr/>
        </p:nvSpPr>
        <p:spPr>
          <a:xfrm>
            <a:off x="9899020" y="625101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AAB207-7759-4CD1-95CD-B377BB175230}"/>
              </a:ext>
            </a:extLst>
          </p:cNvPr>
          <p:cNvCxnSpPr/>
          <p:nvPr/>
        </p:nvCxnSpPr>
        <p:spPr>
          <a:xfrm>
            <a:off x="1626455" y="3772794"/>
            <a:ext cx="8939089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E92A97-28E8-431D-8D41-B4758D1ED4F0}"/>
              </a:ext>
            </a:extLst>
          </p:cNvPr>
          <p:cNvSpPr txBox="1"/>
          <p:nvPr/>
        </p:nvSpPr>
        <p:spPr>
          <a:xfrm>
            <a:off x="9846766" y="369831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58513B-EA58-4E1A-B661-1572B259A461}"/>
              </a:ext>
            </a:extLst>
          </p:cNvPr>
          <p:cNvGrpSpPr/>
          <p:nvPr/>
        </p:nvGrpSpPr>
        <p:grpSpPr>
          <a:xfrm>
            <a:off x="1272147" y="2733840"/>
            <a:ext cx="5693234" cy="1290908"/>
            <a:chOff x="1272147" y="2467790"/>
            <a:chExt cx="5693234" cy="129090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7EB3326-9FAF-49B8-886F-C3CEAB4BC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5118" b="58938"/>
            <a:stretch/>
          </p:blipFill>
          <p:spPr>
            <a:xfrm>
              <a:off x="3851192" y="2647799"/>
              <a:ext cx="849550" cy="87263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84E7D-8462-40FC-96C4-D443BC762D50}"/>
                </a:ext>
              </a:extLst>
            </p:cNvPr>
            <p:cNvSpPr/>
            <p:nvPr/>
          </p:nvSpPr>
          <p:spPr>
            <a:xfrm>
              <a:off x="2268816" y="2778390"/>
              <a:ext cx="1667435" cy="6231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Compute(C)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CEED40F-8FEE-49E7-8D7E-2E03AFEDD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8994" r="78614"/>
            <a:stretch/>
          </p:blipFill>
          <p:spPr>
            <a:xfrm>
              <a:off x="1272147" y="2557072"/>
              <a:ext cx="1220822" cy="108398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2DE3D94-7C67-4260-AF92-C494F9AFD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2971" t="55792" r="42290" b="290"/>
            <a:stretch/>
          </p:blipFill>
          <p:spPr>
            <a:xfrm>
              <a:off x="5152629" y="2652663"/>
              <a:ext cx="841443" cy="9333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6F17EA5-644C-4139-BF7A-44AFD0995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920" t="9256" r="42062" b="49728"/>
            <a:stretch/>
          </p:blipFill>
          <p:spPr>
            <a:xfrm>
              <a:off x="4402730" y="2707430"/>
              <a:ext cx="914400" cy="87166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E572DF6-D9D2-44D3-8E33-531940315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6581" b="50468"/>
            <a:stretch/>
          </p:blipFill>
          <p:spPr>
            <a:xfrm>
              <a:off x="5793336" y="2467790"/>
              <a:ext cx="765996" cy="105264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093BDE4-9D6C-42AB-98B9-35FBEB81D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5982" t="47727"/>
            <a:stretch/>
          </p:blipFill>
          <p:spPr>
            <a:xfrm>
              <a:off x="6165158" y="2647799"/>
              <a:ext cx="800223" cy="1110899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33A2090-05F7-446E-A18C-0EE0D0A8FA41}"/>
              </a:ext>
            </a:extLst>
          </p:cNvPr>
          <p:cNvSpPr txBox="1"/>
          <p:nvPr/>
        </p:nvSpPr>
        <p:spPr>
          <a:xfrm>
            <a:off x="119169" y="1933041"/>
            <a:ext cx="1507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D362609-2B7B-4C0C-9FB1-0DD3B5871C62}"/>
              </a:ext>
            </a:extLst>
          </p:cNvPr>
          <p:cNvSpPr/>
          <p:nvPr/>
        </p:nvSpPr>
        <p:spPr>
          <a:xfrm>
            <a:off x="5015296" y="1798857"/>
            <a:ext cx="1667435" cy="6231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Compute(C)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DDEECEB-EFED-4D5B-A537-9C7C715E0787}"/>
              </a:ext>
            </a:extLst>
          </p:cNvPr>
          <p:cNvCxnSpPr/>
          <p:nvPr/>
        </p:nvCxnSpPr>
        <p:spPr>
          <a:xfrm>
            <a:off x="1678709" y="2607337"/>
            <a:ext cx="8939089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6B9CFE8-09D6-43D8-AB71-CE3A4827A2BB}"/>
              </a:ext>
            </a:extLst>
          </p:cNvPr>
          <p:cNvSpPr txBox="1"/>
          <p:nvPr/>
        </p:nvSpPr>
        <p:spPr>
          <a:xfrm>
            <a:off x="9899020" y="253285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1E3C703-2F6C-4B78-A34B-88C288AC5D98}"/>
              </a:ext>
            </a:extLst>
          </p:cNvPr>
          <p:cNvSpPr/>
          <p:nvPr/>
        </p:nvSpPr>
        <p:spPr>
          <a:xfrm>
            <a:off x="1670599" y="1798857"/>
            <a:ext cx="1667435" cy="623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Compute(A)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CF66DC-AB66-468F-8F50-AD4E6341116A}"/>
              </a:ext>
            </a:extLst>
          </p:cNvPr>
          <p:cNvSpPr/>
          <p:nvPr/>
        </p:nvSpPr>
        <p:spPr>
          <a:xfrm>
            <a:off x="3347861" y="1798857"/>
            <a:ext cx="1667435" cy="6231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Compute(B)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9A064C1-75F6-4DE9-8365-B0AF1253D90D}"/>
              </a:ext>
            </a:extLst>
          </p:cNvPr>
          <p:cNvSpPr txBox="1"/>
          <p:nvPr/>
        </p:nvSpPr>
        <p:spPr>
          <a:xfrm>
            <a:off x="119169" y="1309031"/>
            <a:ext cx="338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independent computations.</a:t>
            </a:r>
          </a:p>
        </p:txBody>
      </p:sp>
    </p:spTree>
    <p:extLst>
      <p:ext uri="{BB962C8B-B14F-4D97-AF65-F5344CB8AC3E}">
        <p14:creationId xmlns:p14="http://schemas.microsoft.com/office/powerpoint/2010/main" val="75744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cs typeface="+mj-cs"/>
              </a:rPr>
              <a:t>How much parallelism is there?</a:t>
            </a:r>
          </a:p>
        </p:txBody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3733" dirty="0">
                <a:solidFill>
                  <a:schemeClr val="accent1"/>
                </a:solidFill>
                <a:cs typeface="+mn-cs"/>
              </a:rPr>
              <a:t>Amdahl</a:t>
            </a:r>
            <a:r>
              <a:rPr lang="ja-JP" altLang="en-US" sz="3733" dirty="0">
                <a:solidFill>
                  <a:schemeClr val="accent1"/>
                </a:solidFill>
                <a:latin typeface="Arial"/>
                <a:cs typeface="+mn-cs"/>
              </a:rPr>
              <a:t>’</a:t>
            </a:r>
            <a:r>
              <a:rPr lang="en-US" sz="3733" dirty="0">
                <a:solidFill>
                  <a:schemeClr val="accent1"/>
                </a:solidFill>
                <a:cs typeface="+mn-cs"/>
              </a:rPr>
              <a:t>s Law</a:t>
            </a:r>
          </a:p>
          <a:p>
            <a:pPr>
              <a:defRPr/>
            </a:pPr>
            <a:r>
              <a:rPr lang="en-US" sz="3733" dirty="0">
                <a:solidFill>
                  <a:schemeClr val="accent1"/>
                </a:solidFill>
                <a:cs typeface="+mn-cs"/>
              </a:rPr>
              <a:t>Gustafson</a:t>
            </a:r>
            <a:r>
              <a:rPr lang="ja-JP" altLang="en-US" sz="3733" dirty="0">
                <a:solidFill>
                  <a:schemeClr val="accent1"/>
                </a:solidFill>
                <a:latin typeface="Arial"/>
                <a:cs typeface="+mn-cs"/>
              </a:rPr>
              <a:t>’</a:t>
            </a:r>
            <a:r>
              <a:rPr lang="en-US" sz="3733" dirty="0">
                <a:solidFill>
                  <a:schemeClr val="accent1"/>
                </a:solidFill>
                <a:cs typeface="+mn-cs"/>
              </a:rPr>
              <a:t>s observations on Amdahl</a:t>
            </a:r>
            <a:r>
              <a:rPr lang="ja-JP" altLang="en-US" sz="3733" dirty="0">
                <a:solidFill>
                  <a:schemeClr val="accent1"/>
                </a:solidFill>
                <a:latin typeface="Arial"/>
                <a:cs typeface="+mn-cs"/>
              </a:rPr>
              <a:t>’</a:t>
            </a:r>
            <a:r>
              <a:rPr lang="en-US" sz="3733" dirty="0">
                <a:solidFill>
                  <a:schemeClr val="accent1"/>
                </a:solidFill>
                <a:cs typeface="+mn-cs"/>
              </a:rPr>
              <a:t>s Law</a:t>
            </a:r>
          </a:p>
        </p:txBody>
      </p:sp>
    </p:spTree>
    <p:extLst>
      <p:ext uri="{BB962C8B-B14F-4D97-AF65-F5344CB8AC3E}">
        <p14:creationId xmlns:p14="http://schemas.microsoft.com/office/powerpoint/2010/main" val="1809019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3" descr="Slide1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" y="358775"/>
            <a:ext cx="10612967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8930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3" descr="Slide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8" y="168277"/>
            <a:ext cx="11614149" cy="65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97259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689</Words>
  <Application>Microsoft Office PowerPoint</Application>
  <PresentationFormat>Widescreen</PresentationFormat>
  <Paragraphs>123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Think Parallel</vt:lpstr>
      <vt:lpstr>Think Parallel</vt:lpstr>
      <vt:lpstr>motivation</vt:lpstr>
      <vt:lpstr>concurrency vs. parallelism</vt:lpstr>
      <vt:lpstr>concurrency vs. parallelism</vt:lpstr>
      <vt:lpstr>concurrency vs. parallelism</vt:lpstr>
      <vt:lpstr>How much parallelism is there?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Amdahl’s law</vt:lpstr>
      <vt:lpstr>PowerPoint Presentation</vt:lpstr>
      <vt:lpstr>Amdahl’s law</vt:lpstr>
      <vt:lpstr>Rethinking Amdahl’s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much parallelism is there?</vt:lpstr>
      <vt:lpstr>Design Question</vt:lpstr>
      <vt:lpstr>PowerPoint Presentation</vt:lpstr>
      <vt:lpstr>Scaling is key: Lots of little computes can win the race</vt:lpstr>
      <vt:lpstr>PowerPoint Presentation</vt:lpstr>
      <vt:lpstr>Think Parallel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Reinders, James R</dc:creator>
  <cp:lastModifiedBy>Reinders, James R</cp:lastModifiedBy>
  <cp:revision>27</cp:revision>
  <dcterms:created xsi:type="dcterms:W3CDTF">2021-10-21T13:19:53Z</dcterms:created>
  <dcterms:modified xsi:type="dcterms:W3CDTF">2021-10-28T00:02:46Z</dcterms:modified>
</cp:coreProperties>
</file>